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4" r:id="rId2"/>
    <p:sldMasterId id="2147483685" r:id="rId3"/>
  </p:sldMasterIdLst>
  <p:notesMasterIdLst>
    <p:notesMasterId r:id="rId23"/>
  </p:notesMasterIdLst>
  <p:handoutMasterIdLst>
    <p:handoutMasterId r:id="rId24"/>
  </p:handoutMasterIdLst>
  <p:sldIdLst>
    <p:sldId id="256" r:id="rId4"/>
    <p:sldId id="368" r:id="rId5"/>
    <p:sldId id="344" r:id="rId6"/>
    <p:sldId id="353" r:id="rId7"/>
    <p:sldId id="369" r:id="rId8"/>
    <p:sldId id="343" r:id="rId9"/>
    <p:sldId id="341" r:id="rId10"/>
    <p:sldId id="340" r:id="rId11"/>
    <p:sldId id="355" r:id="rId12"/>
    <p:sldId id="361" r:id="rId13"/>
    <p:sldId id="351" r:id="rId14"/>
    <p:sldId id="366" r:id="rId15"/>
    <p:sldId id="370" r:id="rId16"/>
    <p:sldId id="364" r:id="rId17"/>
    <p:sldId id="359" r:id="rId18"/>
    <p:sldId id="367" r:id="rId19"/>
    <p:sldId id="357" r:id="rId20"/>
    <p:sldId id="293" r:id="rId21"/>
    <p:sldId id="277" r:id="rId22"/>
  </p:sldIdLst>
  <p:sldSz cx="9144000" cy="6858000" type="screen4x3"/>
  <p:notesSz cx="6797675" cy="992822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62123"/>
    <a:srgbClr val="CBF5DC"/>
    <a:srgbClr val="156635"/>
    <a:srgbClr val="EC821C"/>
    <a:srgbClr val="93E9B6"/>
    <a:srgbClr val="F6C798"/>
    <a:srgbClr val="E49C9E"/>
    <a:srgbClr val="156834"/>
    <a:srgbClr val="DA787A"/>
    <a:srgbClr val="15673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1E171933-4619-4E11-9A3F-F7608DF75F80}" styleName="Medium Style 1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18603FDC-E32A-4AB5-989C-0864C3EAD2B8}" styleName="Themed Style 2 - Accent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5854" autoAdjust="0"/>
    <p:restoredTop sz="92245" autoAdjust="0"/>
  </p:normalViewPr>
  <p:slideViewPr>
    <p:cSldViewPr>
      <p:cViewPr varScale="1">
        <p:scale>
          <a:sx n="117" d="100"/>
          <a:sy n="117" d="100"/>
        </p:scale>
        <p:origin x="2040" y="168"/>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sorterViewPr>
    <p:cViewPr varScale="1">
      <p:scale>
        <a:sx n="1" d="1"/>
        <a:sy n="1" d="1"/>
      </p:scale>
      <p:origin x="0" y="0"/>
    </p:cViewPr>
  </p:sorterViewPr>
  <p:notesViewPr>
    <p:cSldViewPr>
      <p:cViewPr varScale="1">
        <p:scale>
          <a:sx n="61" d="100"/>
          <a:sy n="61" d="100"/>
        </p:scale>
        <p:origin x="-2922" y="-96"/>
      </p:cViewPr>
      <p:guideLst>
        <p:guide orient="horz" pos="3127"/>
        <p:guide pos="2141"/>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viewProps" Target="viewProps.xml"/><Relationship Id="rId3" Type="http://schemas.openxmlformats.org/officeDocument/2006/relationships/slideMaster" Target="slideMasters/slideMaster3.xml"/><Relationship Id="rId21" Type="http://schemas.openxmlformats.org/officeDocument/2006/relationships/slide" Target="slides/slide18.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handoutMaster" Target="handoutMasters/handoutMaster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7.xml"/><Relationship Id="rId19" Type="http://schemas.openxmlformats.org/officeDocument/2006/relationships/slide" Target="slides/slide16.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6400" cy="4968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49688" y="0"/>
            <a:ext cx="2946400" cy="496888"/>
          </a:xfrm>
          <a:prstGeom prst="rect">
            <a:avLst/>
          </a:prstGeom>
        </p:spPr>
        <p:txBody>
          <a:bodyPr vert="horz" lIns="91440" tIns="45720" rIns="91440" bIns="45720" rtlCol="0"/>
          <a:lstStyle>
            <a:lvl1pPr algn="r">
              <a:defRPr sz="1200"/>
            </a:lvl1pPr>
          </a:lstStyle>
          <a:p>
            <a:fld id="{4C8D1A6B-FE55-42ED-84F6-A119C21957C2}" type="datetimeFigureOut">
              <a:rPr lang="en-US" smtClean="0"/>
              <a:pPr/>
              <a:t>5/9/19</a:t>
            </a:fld>
            <a:endParaRPr lang="en-US"/>
          </a:p>
        </p:txBody>
      </p:sp>
      <p:sp>
        <p:nvSpPr>
          <p:cNvPr id="4" name="Footer Placeholder 3"/>
          <p:cNvSpPr>
            <a:spLocks noGrp="1"/>
          </p:cNvSpPr>
          <p:nvPr>
            <p:ph type="ftr" sz="quarter" idx="2"/>
          </p:nvPr>
        </p:nvSpPr>
        <p:spPr>
          <a:xfrm>
            <a:off x="0" y="9429750"/>
            <a:ext cx="2946400" cy="496888"/>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49688" y="9429750"/>
            <a:ext cx="2946400" cy="496888"/>
          </a:xfrm>
          <a:prstGeom prst="rect">
            <a:avLst/>
          </a:prstGeom>
        </p:spPr>
        <p:txBody>
          <a:bodyPr vert="horz" lIns="91440" tIns="45720" rIns="91440" bIns="45720" rtlCol="0" anchor="b"/>
          <a:lstStyle>
            <a:lvl1pPr algn="r">
              <a:defRPr sz="1200"/>
            </a:lvl1pPr>
          </a:lstStyle>
          <a:p>
            <a:fld id="{7B38CDC3-EE21-4690-9123-29E5B27C22FA}" type="slidenum">
              <a:rPr lang="en-US" smtClean="0"/>
              <a:pPr/>
              <a:t>‹#›</a:t>
            </a:fld>
            <a:endParaRPr lang="en-US"/>
          </a:p>
        </p:txBody>
      </p:sp>
    </p:spTree>
    <p:extLst>
      <p:ext uri="{BB962C8B-B14F-4D97-AF65-F5344CB8AC3E}">
        <p14:creationId xmlns:p14="http://schemas.microsoft.com/office/powerpoint/2010/main" val="299288192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6411"/>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50443" y="0"/>
            <a:ext cx="2945659" cy="496411"/>
          </a:xfrm>
          <a:prstGeom prst="rect">
            <a:avLst/>
          </a:prstGeom>
        </p:spPr>
        <p:txBody>
          <a:bodyPr vert="horz" lIns="91440" tIns="45720" rIns="91440" bIns="45720" rtlCol="0"/>
          <a:lstStyle>
            <a:lvl1pPr algn="r">
              <a:defRPr sz="1200"/>
            </a:lvl1pPr>
          </a:lstStyle>
          <a:p>
            <a:fld id="{9344980D-33A7-4030-B390-DC47B54376D7}" type="datetimeFigureOut">
              <a:rPr lang="en-US" smtClean="0"/>
              <a:pPr/>
              <a:t>5/9/19</a:t>
            </a:fld>
            <a:endParaRPr lang="en-US"/>
          </a:p>
        </p:txBody>
      </p:sp>
      <p:sp>
        <p:nvSpPr>
          <p:cNvPr id="4" name="Slide Image Placeholder 3"/>
          <p:cNvSpPr>
            <a:spLocks noGrp="1" noRot="1" noChangeAspect="1"/>
          </p:cNvSpPr>
          <p:nvPr>
            <p:ph type="sldImg" idx="2"/>
          </p:nvPr>
        </p:nvSpPr>
        <p:spPr>
          <a:xfrm>
            <a:off x="917575" y="744538"/>
            <a:ext cx="4962525" cy="3722687"/>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79768" y="4715907"/>
            <a:ext cx="5438140" cy="4467701"/>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430091"/>
            <a:ext cx="2945659" cy="496411"/>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50443" y="9430091"/>
            <a:ext cx="2945659" cy="496411"/>
          </a:xfrm>
          <a:prstGeom prst="rect">
            <a:avLst/>
          </a:prstGeom>
        </p:spPr>
        <p:txBody>
          <a:bodyPr vert="horz" lIns="91440" tIns="45720" rIns="91440" bIns="45720" rtlCol="0" anchor="b"/>
          <a:lstStyle>
            <a:lvl1pPr algn="r">
              <a:defRPr sz="1200"/>
            </a:lvl1pPr>
          </a:lstStyle>
          <a:p>
            <a:fld id="{A85DB3CD-82CE-4D61-A55F-4B85DC44DBC7}" type="slidenum">
              <a:rPr lang="en-US" smtClean="0"/>
              <a:pPr/>
              <a:t>‹#›</a:t>
            </a:fld>
            <a:endParaRPr lang="en-US"/>
          </a:p>
        </p:txBody>
      </p:sp>
    </p:spTree>
    <p:extLst>
      <p:ext uri="{BB962C8B-B14F-4D97-AF65-F5344CB8AC3E}">
        <p14:creationId xmlns:p14="http://schemas.microsoft.com/office/powerpoint/2010/main" val="221842872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85DB3CD-82CE-4D61-A55F-4B85DC44DBC7}" type="slidenum">
              <a:rPr lang="en-US" smtClean="0"/>
              <a:pPr/>
              <a:t>1</a:t>
            </a:fld>
            <a:endParaRPr lang="en-US" dirty="0"/>
          </a:p>
        </p:txBody>
      </p:sp>
    </p:spTree>
    <p:extLst>
      <p:ext uri="{BB962C8B-B14F-4D97-AF65-F5344CB8AC3E}">
        <p14:creationId xmlns:p14="http://schemas.microsoft.com/office/powerpoint/2010/main" val="13061130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TZ" dirty="0"/>
          </a:p>
        </p:txBody>
      </p:sp>
      <p:sp>
        <p:nvSpPr>
          <p:cNvPr id="4" name="Slide Number Placeholder 3"/>
          <p:cNvSpPr>
            <a:spLocks noGrp="1"/>
          </p:cNvSpPr>
          <p:nvPr>
            <p:ph type="sldNum" sz="quarter" idx="5"/>
          </p:nvPr>
        </p:nvSpPr>
        <p:spPr/>
        <p:txBody>
          <a:bodyPr/>
          <a:lstStyle/>
          <a:p>
            <a:fld id="{A85DB3CD-82CE-4D61-A55F-4B85DC44DBC7}" type="slidenum">
              <a:rPr lang="en-US" smtClean="0"/>
              <a:pPr/>
              <a:t>4</a:t>
            </a:fld>
            <a:endParaRPr lang="en-US"/>
          </a:p>
        </p:txBody>
      </p:sp>
    </p:spTree>
    <p:extLst>
      <p:ext uri="{BB962C8B-B14F-4D97-AF65-F5344CB8AC3E}">
        <p14:creationId xmlns:p14="http://schemas.microsoft.com/office/powerpoint/2010/main" val="389863669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85DB3CD-82CE-4D61-A55F-4B85DC44DBC7}" type="slidenum">
              <a:rPr lang="en-US" smtClean="0"/>
              <a:pPr/>
              <a:t>6</a:t>
            </a:fld>
            <a:endParaRPr lang="en-US"/>
          </a:p>
        </p:txBody>
      </p:sp>
    </p:spTree>
    <p:extLst>
      <p:ext uri="{BB962C8B-B14F-4D97-AF65-F5344CB8AC3E}">
        <p14:creationId xmlns:p14="http://schemas.microsoft.com/office/powerpoint/2010/main" val="368815973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TZ" dirty="0"/>
          </a:p>
        </p:txBody>
      </p:sp>
      <p:sp>
        <p:nvSpPr>
          <p:cNvPr id="4" name="Slide Number Placeholder 3"/>
          <p:cNvSpPr>
            <a:spLocks noGrp="1"/>
          </p:cNvSpPr>
          <p:nvPr>
            <p:ph type="sldNum" sz="quarter" idx="5"/>
          </p:nvPr>
        </p:nvSpPr>
        <p:spPr/>
        <p:txBody>
          <a:bodyPr/>
          <a:lstStyle/>
          <a:p>
            <a:fld id="{A85DB3CD-82CE-4D61-A55F-4B85DC44DBC7}" type="slidenum">
              <a:rPr lang="en-US" smtClean="0"/>
              <a:pPr/>
              <a:t>16</a:t>
            </a:fld>
            <a:endParaRPr lang="en-US"/>
          </a:p>
        </p:txBody>
      </p:sp>
    </p:spTree>
    <p:extLst>
      <p:ext uri="{BB962C8B-B14F-4D97-AF65-F5344CB8AC3E}">
        <p14:creationId xmlns:p14="http://schemas.microsoft.com/office/powerpoint/2010/main" val="247422023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85DB3CD-82CE-4D61-A55F-4B85DC44DBC7}" type="slidenum">
              <a:rPr lang="en-US" smtClean="0"/>
              <a:pPr/>
              <a:t>17</a:t>
            </a:fld>
            <a:endParaRPr lang="en-US"/>
          </a:p>
        </p:txBody>
      </p:sp>
    </p:spTree>
    <p:extLst>
      <p:ext uri="{BB962C8B-B14F-4D97-AF65-F5344CB8AC3E}">
        <p14:creationId xmlns:p14="http://schemas.microsoft.com/office/powerpoint/2010/main" val="267668602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png"/><Relationship Id="rId1" Type="http://schemas.openxmlformats.org/officeDocument/2006/relationships/slideMaster" Target="../slideMasters/slideMaster2.xml"/><Relationship Id="rId6" Type="http://schemas.openxmlformats.org/officeDocument/2006/relationships/image" Target="../media/image2.png"/><Relationship Id="rId5" Type="http://schemas.openxmlformats.org/officeDocument/2006/relationships/image" Target="../media/image8.png"/><Relationship Id="rId4" Type="http://schemas.openxmlformats.org/officeDocument/2006/relationships/image" Target="../media/image7.jpe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png"/><Relationship Id="rId1" Type="http://schemas.openxmlformats.org/officeDocument/2006/relationships/slideMaster" Target="../slideMasters/slideMaster2.xml"/><Relationship Id="rId6" Type="http://schemas.openxmlformats.org/officeDocument/2006/relationships/image" Target="../media/image2.png"/><Relationship Id="rId5" Type="http://schemas.openxmlformats.org/officeDocument/2006/relationships/image" Target="../media/image8.png"/><Relationship Id="rId4" Type="http://schemas.openxmlformats.org/officeDocument/2006/relationships/image" Target="../media/image7.jpe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3.xml"/><Relationship Id="rId5" Type="http://schemas.openxmlformats.org/officeDocument/2006/relationships/image" Target="../media/image11.png"/><Relationship Id="rId4" Type="http://schemas.openxmlformats.org/officeDocument/2006/relationships/image" Target="cid:image001.png@01D16D8C.9C905A10" TargetMode="Externa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png"/><Relationship Id="rId1" Type="http://schemas.openxmlformats.org/officeDocument/2006/relationships/slideMaster" Target="../slideMasters/slideMaster3.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14.jpeg"/></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10" name="Text Placeholder 9"/>
          <p:cNvSpPr>
            <a:spLocks noGrp="1"/>
          </p:cNvSpPr>
          <p:nvPr>
            <p:ph type="body" sz="quarter" idx="11" hasCustomPrompt="1"/>
          </p:nvPr>
        </p:nvSpPr>
        <p:spPr>
          <a:xfrm>
            <a:off x="838200" y="1752600"/>
            <a:ext cx="7124700" cy="1143000"/>
          </a:xfrm>
          <a:prstGeom prst="rect">
            <a:avLst/>
          </a:prstGeom>
        </p:spPr>
        <p:txBody>
          <a:bodyPr/>
          <a:lstStyle>
            <a:lvl1pPr marL="114300" indent="0" algn="ctr">
              <a:buNone/>
              <a:defRPr sz="4800">
                <a:latin typeface="Gill Sans" pitchFamily="34" charset="0"/>
              </a:defRPr>
            </a:lvl1pPr>
          </a:lstStyle>
          <a:p>
            <a:pPr lvl="0"/>
            <a:r>
              <a:rPr lang="en-US" dirty="0"/>
              <a:t>Title of presentation here</a:t>
            </a:r>
          </a:p>
        </p:txBody>
      </p:sp>
      <p:sp>
        <p:nvSpPr>
          <p:cNvPr id="12" name="Text Placeholder 11"/>
          <p:cNvSpPr>
            <a:spLocks noGrp="1"/>
          </p:cNvSpPr>
          <p:nvPr>
            <p:ph type="body" sz="quarter" idx="12" hasCustomPrompt="1"/>
          </p:nvPr>
        </p:nvSpPr>
        <p:spPr>
          <a:xfrm>
            <a:off x="2360613" y="3581400"/>
            <a:ext cx="4575175" cy="1219200"/>
          </a:xfrm>
          <a:prstGeom prst="rect">
            <a:avLst/>
          </a:prstGeom>
        </p:spPr>
        <p:txBody>
          <a:bodyPr/>
          <a:lstStyle>
            <a:lvl1pPr marL="114300" indent="0" algn="ctr">
              <a:buNone/>
              <a:defRPr>
                <a:latin typeface="Gill Sans" pitchFamily="34" charset="0"/>
              </a:defRPr>
            </a:lvl1pPr>
            <a:lvl2pPr marL="411480" indent="0">
              <a:buNone/>
              <a:defRPr/>
            </a:lvl2pPr>
            <a:lvl3pPr marL="777240" indent="0">
              <a:buNone/>
              <a:defRPr/>
            </a:lvl3pPr>
            <a:lvl4pPr marL="1051560" indent="0">
              <a:buNone/>
              <a:defRPr/>
            </a:lvl4pPr>
          </a:lstStyle>
          <a:p>
            <a:pPr lvl="0"/>
            <a:r>
              <a:rPr lang="en-US" dirty="0"/>
              <a:t>Name(s) of presenter(s)</a:t>
            </a:r>
            <a:br>
              <a:rPr lang="en-US" dirty="0"/>
            </a:br>
            <a:r>
              <a:rPr lang="en-US" dirty="0"/>
              <a:t>Organizational affiliation</a:t>
            </a:r>
            <a:br>
              <a:rPr lang="en-US" dirty="0"/>
            </a:br>
            <a:r>
              <a:rPr lang="en-US" dirty="0"/>
              <a:t>Event name, place and dates</a:t>
            </a:r>
          </a:p>
        </p:txBody>
      </p:sp>
      <p:pic>
        <p:nvPicPr>
          <p:cNvPr id="6" name="Picture 5"/>
          <p:cNvPicPr>
            <a:picLocks noChangeAspect="1" noChangeArrowheads="1"/>
          </p:cNvPicPr>
          <p:nvPr userDrawn="1"/>
        </p:nvPicPr>
        <p:blipFill>
          <a:blip r:embed="rId2">
            <a:extLst>
              <a:ext uri="{28A0092B-C50C-407E-A947-70E740481C1C}">
                <a14:useLocalDpi xmlns:a14="http://schemas.microsoft.com/office/drawing/2010/main"/>
              </a:ext>
            </a:extLst>
          </a:blip>
          <a:srcRect/>
          <a:stretch>
            <a:fillRect/>
          </a:stretch>
        </p:blipFill>
        <p:spPr bwMode="auto">
          <a:xfrm>
            <a:off x="1737725" y="5907790"/>
            <a:ext cx="5848350" cy="666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address">
    <p:spTree>
      <p:nvGrpSpPr>
        <p:cNvPr id="1" name=""/>
        <p:cNvGrpSpPr/>
        <p:nvPr/>
      </p:nvGrpSpPr>
      <p:grpSpPr>
        <a:xfrm>
          <a:off x="0" y="0"/>
          <a:ext cx="0" cy="0"/>
          <a:chOff x="0" y="0"/>
          <a:chExt cx="0" cy="0"/>
        </a:xfrm>
      </p:grpSpPr>
      <p:sp>
        <p:nvSpPr>
          <p:cNvPr id="15" name="TextBox 14"/>
          <p:cNvSpPr txBox="1"/>
          <p:nvPr userDrawn="1"/>
        </p:nvSpPr>
        <p:spPr>
          <a:xfrm>
            <a:off x="0" y="3048000"/>
            <a:ext cx="9144000" cy="1138773"/>
          </a:xfrm>
          <a:prstGeom prst="rect">
            <a:avLst/>
          </a:prstGeom>
          <a:noFill/>
        </p:spPr>
        <p:txBody>
          <a:bodyPr wrap="square" rtlCol="0">
            <a:spAutoFit/>
          </a:bodyPr>
          <a:lstStyle/>
          <a:p>
            <a:pPr algn="ctr"/>
            <a:r>
              <a:rPr lang="en-US" sz="2400" i="1" dirty="0">
                <a:solidFill>
                  <a:srgbClr val="156734"/>
                </a:solidFill>
              </a:rPr>
              <a:t>Africa Research in Sustainable Intensification for the Next Generation</a:t>
            </a:r>
          </a:p>
          <a:p>
            <a:pPr algn="ctr"/>
            <a:r>
              <a:rPr lang="en-US" sz="4400" dirty="0">
                <a:solidFill>
                  <a:srgbClr val="156734"/>
                </a:solidFill>
              </a:rPr>
              <a:t>africa-rising.net</a:t>
            </a:r>
            <a:endParaRPr lang="en-US" sz="4400" b="1" i="1" dirty="0">
              <a:solidFill>
                <a:srgbClr val="156734"/>
              </a:solidFill>
            </a:endParaRPr>
          </a:p>
        </p:txBody>
      </p:sp>
      <p:grpSp>
        <p:nvGrpSpPr>
          <p:cNvPr id="2" name="Group 1"/>
          <p:cNvGrpSpPr/>
          <p:nvPr userDrawn="1"/>
        </p:nvGrpSpPr>
        <p:grpSpPr>
          <a:xfrm>
            <a:off x="1182636" y="5486400"/>
            <a:ext cx="7086600" cy="857635"/>
            <a:chOff x="1451698" y="5798343"/>
            <a:chExt cx="5863502" cy="709613"/>
          </a:xfrm>
        </p:grpSpPr>
        <p:pic>
          <p:nvPicPr>
            <p:cNvPr id="7" name="Picture 3"/>
            <p:cNvPicPr>
              <a:picLocks noChangeAspect="1" noChangeArrowheads="1"/>
            </p:cNvPicPr>
            <p:nvPr userDrawn="1"/>
          </p:nvPicPr>
          <p:blipFill>
            <a:blip r:embed="rId2" cstate="email">
              <a:extLst>
                <a:ext uri="{28A0092B-C50C-407E-A947-70E740481C1C}">
                  <a14:useLocalDpi xmlns:a14="http://schemas.microsoft.com/office/drawing/2010/main"/>
                </a:ext>
              </a:extLst>
            </a:blip>
            <a:srcRect/>
            <a:stretch>
              <a:fillRect/>
            </a:stretch>
          </p:blipFill>
          <p:spPr bwMode="auto">
            <a:xfrm>
              <a:off x="1451698" y="5798343"/>
              <a:ext cx="709613" cy="7096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12" descr="P:\logos\i\ifpri\IFPRI_Logo_Standard.jpg"/>
            <p:cNvPicPr>
              <a:picLocks noChangeAspect="1" noChangeArrowheads="1"/>
            </p:cNvPicPr>
            <p:nvPr userDrawn="1"/>
          </p:nvPicPr>
          <p:blipFill>
            <a:blip r:embed="rId3" cstate="email">
              <a:extLst>
                <a:ext uri="{28A0092B-C50C-407E-A947-70E740481C1C}">
                  <a14:useLocalDpi xmlns:a14="http://schemas.microsoft.com/office/drawing/2010/main"/>
                </a:ext>
              </a:extLst>
            </a:blip>
            <a:srcRect/>
            <a:stretch>
              <a:fillRect/>
            </a:stretch>
          </p:blipFill>
          <p:spPr bwMode="auto">
            <a:xfrm>
              <a:off x="4094392" y="5798343"/>
              <a:ext cx="391511" cy="709613"/>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7" descr="P:\logos\i\iita\IITA_regular-sienna_with slogan (2).JPG"/>
            <p:cNvPicPr>
              <a:picLocks noChangeAspect="1" noChangeArrowheads="1"/>
            </p:cNvPicPr>
            <p:nvPr userDrawn="1"/>
          </p:nvPicPr>
          <p:blipFill>
            <a:blip r:embed="rId4" cstate="email">
              <a:extLst>
                <a:ext uri="{28A0092B-C50C-407E-A947-70E740481C1C}">
                  <a14:useLocalDpi xmlns:a14="http://schemas.microsoft.com/office/drawing/2010/main"/>
                </a:ext>
              </a:extLst>
            </a:blip>
            <a:srcRect/>
            <a:stretch>
              <a:fillRect/>
            </a:stretch>
          </p:blipFill>
          <p:spPr bwMode="auto">
            <a:xfrm>
              <a:off x="6191983" y="5867400"/>
              <a:ext cx="1123217" cy="564356"/>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0" name="Group 9"/>
          <p:cNvGrpSpPr>
            <a:grpSpLocks/>
          </p:cNvGrpSpPr>
          <p:nvPr userDrawn="1"/>
        </p:nvGrpSpPr>
        <p:grpSpPr bwMode="auto">
          <a:xfrm>
            <a:off x="1188668" y="6543671"/>
            <a:ext cx="7686540" cy="230832"/>
            <a:chOff x="1066800" y="6543986"/>
            <a:chExt cx="7305540" cy="229893"/>
          </a:xfrm>
        </p:grpSpPr>
        <p:sp>
          <p:nvSpPr>
            <p:cNvPr id="11" name="TextBox 6"/>
            <p:cNvSpPr txBox="1">
              <a:spLocks noChangeArrowheads="1"/>
            </p:cNvSpPr>
            <p:nvPr/>
          </p:nvSpPr>
          <p:spPr bwMode="auto">
            <a:xfrm>
              <a:off x="1676400" y="6543986"/>
              <a:ext cx="6695940" cy="2298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fontAlgn="auto" hangingPunct="1">
                <a:spcBef>
                  <a:spcPts val="0"/>
                </a:spcBef>
                <a:spcAft>
                  <a:spcPts val="0"/>
                </a:spcAft>
                <a:buClr>
                  <a:srgbClr val="5F0500"/>
                </a:buClr>
                <a:defRPr/>
              </a:pPr>
              <a:r>
                <a:rPr lang="en-US" sz="900" i="1" dirty="0">
                  <a:latin typeface="+mj-lt"/>
                </a:rPr>
                <a:t>The presentation has a Creative Commons </a:t>
              </a:r>
              <a:r>
                <a:rPr lang="en-US" sz="900" i="1" dirty="0" err="1">
                  <a:latin typeface="+mj-lt"/>
                </a:rPr>
                <a:t>licence</a:t>
              </a:r>
              <a:r>
                <a:rPr lang="en-US" sz="900" i="1" dirty="0">
                  <a:latin typeface="+mj-lt"/>
                </a:rPr>
                <a:t>. You are free to re-use or distribute this work, provided credit is given to ILRI.</a:t>
              </a:r>
              <a:endParaRPr lang="en-US" sz="900" dirty="0">
                <a:latin typeface="+mj-lt"/>
              </a:endParaRPr>
            </a:p>
          </p:txBody>
        </p:sp>
        <p:pic>
          <p:nvPicPr>
            <p:cNvPr id="12" name="Picture 11" descr="P:\Pictures&amp;Resources\Icons\by-nc-sa.pn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1066800" y="6554505"/>
              <a:ext cx="598485" cy="2097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3" name="Picture 12"/>
          <p:cNvPicPr>
            <a:picLocks noChangeAspect="1" noChangeArrowheads="1"/>
          </p:cNvPicPr>
          <p:nvPr userDrawn="1"/>
        </p:nvPicPr>
        <p:blipFill>
          <a:blip r:embed="rId6" cstate="email">
            <a:extLst>
              <a:ext uri="{28A0092B-C50C-407E-A947-70E740481C1C}">
                <a14:useLocalDpi xmlns:a14="http://schemas.microsoft.com/office/drawing/2010/main"/>
              </a:ext>
            </a:extLst>
          </a:blip>
          <a:srcRect/>
          <a:stretch>
            <a:fillRect/>
          </a:stretch>
        </p:blipFill>
        <p:spPr bwMode="auto">
          <a:xfrm>
            <a:off x="-9939" y="0"/>
            <a:ext cx="9144000" cy="13489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1_address">
    <p:spTree>
      <p:nvGrpSpPr>
        <p:cNvPr id="1" name=""/>
        <p:cNvGrpSpPr/>
        <p:nvPr/>
      </p:nvGrpSpPr>
      <p:grpSpPr>
        <a:xfrm>
          <a:off x="0" y="0"/>
          <a:ext cx="0" cy="0"/>
          <a:chOff x="0" y="0"/>
          <a:chExt cx="0" cy="0"/>
        </a:xfrm>
      </p:grpSpPr>
      <p:sp>
        <p:nvSpPr>
          <p:cNvPr id="15" name="TextBox 14"/>
          <p:cNvSpPr txBox="1"/>
          <p:nvPr userDrawn="1"/>
        </p:nvSpPr>
        <p:spPr>
          <a:xfrm>
            <a:off x="0" y="3048000"/>
            <a:ext cx="9144000" cy="1138773"/>
          </a:xfrm>
          <a:prstGeom prst="rect">
            <a:avLst/>
          </a:prstGeom>
          <a:noFill/>
        </p:spPr>
        <p:txBody>
          <a:bodyPr wrap="square" rtlCol="0">
            <a:spAutoFit/>
          </a:bodyPr>
          <a:lstStyle/>
          <a:p>
            <a:pPr algn="ctr"/>
            <a:r>
              <a:rPr lang="en-US" sz="2400" i="1" dirty="0">
                <a:solidFill>
                  <a:srgbClr val="156734"/>
                </a:solidFill>
              </a:rPr>
              <a:t>Africa Research in Sustainable Intensification for the Next Generation</a:t>
            </a:r>
          </a:p>
          <a:p>
            <a:pPr algn="ctr"/>
            <a:r>
              <a:rPr lang="en-US" sz="4400" dirty="0">
                <a:solidFill>
                  <a:srgbClr val="156734"/>
                </a:solidFill>
              </a:rPr>
              <a:t>africa-rising.net</a:t>
            </a:r>
            <a:endParaRPr lang="en-US" sz="4400" b="1" i="1" dirty="0">
              <a:solidFill>
                <a:srgbClr val="156734"/>
              </a:solidFill>
            </a:endParaRPr>
          </a:p>
        </p:txBody>
      </p:sp>
      <p:grpSp>
        <p:nvGrpSpPr>
          <p:cNvPr id="2" name="Group 1"/>
          <p:cNvGrpSpPr/>
          <p:nvPr userDrawn="1"/>
        </p:nvGrpSpPr>
        <p:grpSpPr>
          <a:xfrm>
            <a:off x="1182636" y="5486400"/>
            <a:ext cx="7086600" cy="857635"/>
            <a:chOff x="1451698" y="5798343"/>
            <a:chExt cx="5863502" cy="709613"/>
          </a:xfrm>
        </p:grpSpPr>
        <p:pic>
          <p:nvPicPr>
            <p:cNvPr id="7" name="Picture 3"/>
            <p:cNvPicPr>
              <a:picLocks noChangeAspect="1" noChangeArrowheads="1"/>
            </p:cNvPicPr>
            <p:nvPr userDrawn="1"/>
          </p:nvPicPr>
          <p:blipFill>
            <a:blip r:embed="rId2" cstate="email">
              <a:extLst>
                <a:ext uri="{28A0092B-C50C-407E-A947-70E740481C1C}">
                  <a14:useLocalDpi xmlns:a14="http://schemas.microsoft.com/office/drawing/2010/main"/>
                </a:ext>
              </a:extLst>
            </a:blip>
            <a:srcRect/>
            <a:stretch>
              <a:fillRect/>
            </a:stretch>
          </p:blipFill>
          <p:spPr bwMode="auto">
            <a:xfrm>
              <a:off x="1451698" y="5798343"/>
              <a:ext cx="709613" cy="7096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12" descr="P:\logos\i\ifpri\IFPRI_Logo_Standard.jpg"/>
            <p:cNvPicPr>
              <a:picLocks noChangeAspect="1" noChangeArrowheads="1"/>
            </p:cNvPicPr>
            <p:nvPr userDrawn="1"/>
          </p:nvPicPr>
          <p:blipFill>
            <a:blip r:embed="rId3" cstate="email">
              <a:extLst>
                <a:ext uri="{28A0092B-C50C-407E-A947-70E740481C1C}">
                  <a14:useLocalDpi xmlns:a14="http://schemas.microsoft.com/office/drawing/2010/main"/>
                </a:ext>
              </a:extLst>
            </a:blip>
            <a:srcRect/>
            <a:stretch>
              <a:fillRect/>
            </a:stretch>
          </p:blipFill>
          <p:spPr bwMode="auto">
            <a:xfrm>
              <a:off x="4094392" y="5798343"/>
              <a:ext cx="391511" cy="709613"/>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7" descr="P:\logos\i\iita\IITA_regular-sienna_with slogan (2).JPG"/>
            <p:cNvPicPr>
              <a:picLocks noChangeAspect="1" noChangeArrowheads="1"/>
            </p:cNvPicPr>
            <p:nvPr userDrawn="1"/>
          </p:nvPicPr>
          <p:blipFill>
            <a:blip r:embed="rId4" cstate="email">
              <a:extLst>
                <a:ext uri="{28A0092B-C50C-407E-A947-70E740481C1C}">
                  <a14:useLocalDpi xmlns:a14="http://schemas.microsoft.com/office/drawing/2010/main"/>
                </a:ext>
              </a:extLst>
            </a:blip>
            <a:srcRect/>
            <a:stretch>
              <a:fillRect/>
            </a:stretch>
          </p:blipFill>
          <p:spPr bwMode="auto">
            <a:xfrm>
              <a:off x="6191983" y="5867400"/>
              <a:ext cx="1123217" cy="564356"/>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0" name="Group 9"/>
          <p:cNvGrpSpPr>
            <a:grpSpLocks/>
          </p:cNvGrpSpPr>
          <p:nvPr userDrawn="1"/>
        </p:nvGrpSpPr>
        <p:grpSpPr bwMode="auto">
          <a:xfrm>
            <a:off x="1188668" y="6543671"/>
            <a:ext cx="7686540" cy="230832"/>
            <a:chOff x="1066800" y="6543986"/>
            <a:chExt cx="7305540" cy="229893"/>
          </a:xfrm>
        </p:grpSpPr>
        <p:sp>
          <p:nvSpPr>
            <p:cNvPr id="11" name="TextBox 6"/>
            <p:cNvSpPr txBox="1">
              <a:spLocks noChangeArrowheads="1"/>
            </p:cNvSpPr>
            <p:nvPr/>
          </p:nvSpPr>
          <p:spPr bwMode="auto">
            <a:xfrm>
              <a:off x="1676400" y="6543986"/>
              <a:ext cx="6695940" cy="2298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fontAlgn="auto" hangingPunct="1">
                <a:spcBef>
                  <a:spcPts val="0"/>
                </a:spcBef>
                <a:spcAft>
                  <a:spcPts val="0"/>
                </a:spcAft>
                <a:buClr>
                  <a:srgbClr val="5F0500"/>
                </a:buClr>
                <a:defRPr/>
              </a:pPr>
              <a:r>
                <a:rPr lang="en-US" sz="900" i="1" dirty="0">
                  <a:latin typeface="+mj-lt"/>
                </a:rPr>
                <a:t>The presentation has a Creative Commons </a:t>
              </a:r>
              <a:r>
                <a:rPr lang="en-US" sz="900" i="1" dirty="0" err="1">
                  <a:latin typeface="+mj-lt"/>
                </a:rPr>
                <a:t>licence</a:t>
              </a:r>
              <a:r>
                <a:rPr lang="en-US" sz="900" i="1" dirty="0">
                  <a:latin typeface="+mj-lt"/>
                </a:rPr>
                <a:t>. You are free to re-use or distribute this work, provided credit is given to ILRI.</a:t>
              </a:r>
              <a:endParaRPr lang="en-US" sz="900" dirty="0">
                <a:latin typeface="+mj-lt"/>
              </a:endParaRPr>
            </a:p>
          </p:txBody>
        </p:sp>
        <p:pic>
          <p:nvPicPr>
            <p:cNvPr id="12" name="Picture 11" descr="P:\Pictures&amp;Resources\Icons\by-nc-sa.pn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1066800" y="6554505"/>
              <a:ext cx="598485" cy="2097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3" name="Picture 12"/>
          <p:cNvPicPr>
            <a:picLocks noChangeAspect="1" noChangeArrowheads="1"/>
          </p:cNvPicPr>
          <p:nvPr userDrawn="1"/>
        </p:nvPicPr>
        <p:blipFill>
          <a:blip r:embed="rId6" cstate="email">
            <a:extLst>
              <a:ext uri="{28A0092B-C50C-407E-A947-70E740481C1C}">
                <a14:useLocalDpi xmlns:a14="http://schemas.microsoft.com/office/drawing/2010/main"/>
              </a:ext>
            </a:extLst>
          </a:blip>
          <a:srcRect/>
          <a:stretch>
            <a:fillRect/>
          </a:stretch>
        </p:blipFill>
        <p:spPr bwMode="auto">
          <a:xfrm>
            <a:off x="-9939" y="0"/>
            <a:ext cx="9144000" cy="13489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1394721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tabl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1295400"/>
            <a:ext cx="7620000" cy="609600"/>
          </a:xfrm>
          <a:prstGeom prst="rect">
            <a:avLst/>
          </a:prstGeom>
        </p:spPr>
        <p:txBody>
          <a:bodyPr/>
          <a:lstStyle>
            <a:lvl1pPr>
              <a:defRPr sz="4400" baseline="0">
                <a:latin typeface="Gill Sans" pitchFamily="34" charset="0"/>
              </a:defRPr>
            </a:lvl1pPr>
          </a:lstStyle>
          <a:p>
            <a:r>
              <a:rPr lang="en-US" dirty="0"/>
              <a:t>For tables use this format</a:t>
            </a:r>
          </a:p>
        </p:txBody>
      </p:sp>
      <p:sp>
        <p:nvSpPr>
          <p:cNvPr id="5" name="Table Placeholder 4"/>
          <p:cNvSpPr>
            <a:spLocks noGrp="1"/>
          </p:cNvSpPr>
          <p:nvPr>
            <p:ph type="tbl" sz="quarter" idx="12"/>
          </p:nvPr>
        </p:nvSpPr>
        <p:spPr>
          <a:xfrm>
            <a:off x="457200" y="2667000"/>
            <a:ext cx="7620000" cy="3733800"/>
          </a:xfrm>
          <a:prstGeom prst="rect">
            <a:avLst/>
          </a:prstGeom>
        </p:spPr>
        <p:txBody>
          <a:bodyPr/>
          <a:lstStyle>
            <a:lvl1pPr marL="114300" indent="0">
              <a:buNone/>
              <a:defRPr/>
            </a:lvl1pPr>
          </a:lstStyle>
          <a:p>
            <a:r>
              <a:rPr lang="en-US"/>
              <a:t>Click icon to add table</a:t>
            </a:r>
            <a:endParaRPr lang="en-US" dirty="0"/>
          </a:p>
        </p:txBody>
      </p:sp>
      <p:sp>
        <p:nvSpPr>
          <p:cNvPr id="6" name="Text Placeholder 9"/>
          <p:cNvSpPr>
            <a:spLocks noGrp="1"/>
          </p:cNvSpPr>
          <p:nvPr>
            <p:ph type="body" sz="quarter" idx="11" hasCustomPrompt="1"/>
          </p:nvPr>
        </p:nvSpPr>
        <p:spPr>
          <a:xfrm>
            <a:off x="76200" y="0"/>
            <a:ext cx="7620000" cy="1143000"/>
          </a:xfrm>
          <a:prstGeom prst="rect">
            <a:avLst/>
          </a:prstGeom>
        </p:spPr>
        <p:txBody>
          <a:bodyPr/>
          <a:lstStyle>
            <a:lvl1pPr marL="114300" indent="0" algn="l">
              <a:buNone/>
              <a:defRPr sz="4800">
                <a:solidFill>
                  <a:schemeClr val="bg1"/>
                </a:solidFill>
              </a:defRPr>
            </a:lvl1pPr>
          </a:lstStyle>
          <a:p>
            <a:pPr lvl="0"/>
            <a:r>
              <a:rPr lang="en-US" dirty="0"/>
              <a:t>Title</a:t>
            </a:r>
          </a:p>
        </p:txBody>
      </p:sp>
    </p:spTree>
    <p:extLst>
      <p:ext uri="{BB962C8B-B14F-4D97-AF65-F5344CB8AC3E}">
        <p14:creationId xmlns:p14="http://schemas.microsoft.com/office/powerpoint/2010/main" val="394251751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Subtitle 2"/>
          <p:cNvSpPr>
            <a:spLocks noGrp="1"/>
          </p:cNvSpPr>
          <p:nvPr>
            <p:ph type="subTitle" idx="1" hasCustomPrompt="1"/>
          </p:nvPr>
        </p:nvSpPr>
        <p:spPr>
          <a:xfrm>
            <a:off x="533400" y="838200"/>
            <a:ext cx="6858000" cy="1219200"/>
          </a:xfrm>
        </p:spPr>
        <p:txBody>
          <a:bodyPr>
            <a:normAutofit/>
          </a:bodyPr>
          <a:lstStyle>
            <a:lvl1pPr marL="0" indent="0" algn="l">
              <a:buNone/>
              <a:defRPr sz="4400" baseline="0">
                <a:solidFill>
                  <a:schemeClr val="tx1"/>
                </a:solidFill>
                <a:latin typeface="Gill Sans"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For charts use this style </a:t>
            </a:r>
          </a:p>
        </p:txBody>
      </p:sp>
    </p:spTree>
    <p:extLst>
      <p:ext uri="{BB962C8B-B14F-4D97-AF65-F5344CB8AC3E}">
        <p14:creationId xmlns:p14="http://schemas.microsoft.com/office/powerpoint/2010/main" val="110642077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1219200"/>
            <a:ext cx="8229600" cy="1143000"/>
          </a:xfrm>
        </p:spPr>
        <p:txBody>
          <a:bodyPr/>
          <a:lstStyle>
            <a:lvl1pPr algn="l">
              <a:defRPr/>
            </a:lvl1pPr>
          </a:lstStyle>
          <a:p>
            <a:r>
              <a:rPr lang="en-US" dirty="0"/>
              <a:t>Insert picture</a:t>
            </a:r>
          </a:p>
        </p:txBody>
      </p:sp>
      <p:pic>
        <p:nvPicPr>
          <p:cNvPr id="3" name="Picture 2"/>
          <p:cNvPicPr>
            <a:picLocks noChangeAspect="1" noChangeArrowheads="1"/>
          </p:cNvPicPr>
          <p:nvPr userDrawn="1"/>
        </p:nvPicPr>
        <p:blipFill>
          <a:blip r:embed="rId2" cstate="email">
            <a:extLst>
              <a:ext uri="{28A0092B-C50C-407E-A947-70E740481C1C}">
                <a14:useLocalDpi xmlns:a14="http://schemas.microsoft.com/office/drawing/2010/main"/>
              </a:ext>
            </a:extLst>
          </a:blip>
          <a:srcRect/>
          <a:stretch>
            <a:fillRect/>
          </a:stretch>
        </p:blipFill>
        <p:spPr bwMode="auto">
          <a:xfrm>
            <a:off x="-9939" y="0"/>
            <a:ext cx="9144000" cy="13489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8764254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pic>
        <p:nvPicPr>
          <p:cNvPr id="8" name="Picture 7"/>
          <p:cNvPicPr>
            <a:picLocks noChangeAspect="1" noChangeArrowheads="1"/>
          </p:cNvPicPr>
          <p:nvPr userDrawn="1"/>
        </p:nvPicPr>
        <p:blipFill>
          <a:blip r:embed="rId2" cstate="email">
            <a:extLst>
              <a:ext uri="{28A0092B-C50C-407E-A947-70E740481C1C}">
                <a14:useLocalDpi xmlns:a14="http://schemas.microsoft.com/office/drawing/2010/main"/>
              </a:ext>
            </a:extLst>
          </a:blip>
          <a:srcRect/>
          <a:stretch>
            <a:fillRect/>
          </a:stretch>
        </p:blipFill>
        <p:spPr bwMode="auto">
          <a:xfrm>
            <a:off x="-9939" y="0"/>
            <a:ext cx="9144000" cy="13489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1883241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address">
    <p:spTree>
      <p:nvGrpSpPr>
        <p:cNvPr id="1" name=""/>
        <p:cNvGrpSpPr/>
        <p:nvPr/>
      </p:nvGrpSpPr>
      <p:grpSpPr>
        <a:xfrm>
          <a:off x="0" y="0"/>
          <a:ext cx="0" cy="0"/>
          <a:chOff x="0" y="0"/>
          <a:chExt cx="0" cy="0"/>
        </a:xfrm>
      </p:grpSpPr>
      <p:sp>
        <p:nvSpPr>
          <p:cNvPr id="15" name="TextBox 14"/>
          <p:cNvSpPr txBox="1"/>
          <p:nvPr userDrawn="1"/>
        </p:nvSpPr>
        <p:spPr>
          <a:xfrm>
            <a:off x="0" y="3048000"/>
            <a:ext cx="9144000" cy="1138773"/>
          </a:xfrm>
          <a:prstGeom prst="rect">
            <a:avLst/>
          </a:prstGeom>
          <a:noFill/>
        </p:spPr>
        <p:txBody>
          <a:bodyPr wrap="square" rtlCol="0">
            <a:spAutoFit/>
          </a:bodyPr>
          <a:lstStyle/>
          <a:p>
            <a:pPr algn="ctr"/>
            <a:r>
              <a:rPr lang="en-US" sz="2400" i="1" dirty="0">
                <a:solidFill>
                  <a:srgbClr val="156734"/>
                </a:solidFill>
              </a:rPr>
              <a:t>Africa Research in Sustainable Intensification for the Next Generation</a:t>
            </a:r>
          </a:p>
          <a:p>
            <a:pPr algn="ctr"/>
            <a:r>
              <a:rPr lang="en-US" sz="4400" dirty="0">
                <a:solidFill>
                  <a:srgbClr val="156734"/>
                </a:solidFill>
              </a:rPr>
              <a:t>africa-rising.net</a:t>
            </a:r>
            <a:endParaRPr lang="en-US" sz="4400" b="1" i="1" dirty="0">
              <a:solidFill>
                <a:srgbClr val="156734"/>
              </a:solidFill>
            </a:endParaRPr>
          </a:p>
        </p:txBody>
      </p:sp>
      <p:pic>
        <p:nvPicPr>
          <p:cNvPr id="13" name="Picture 12"/>
          <p:cNvPicPr>
            <a:picLocks noChangeAspect="1" noChangeArrowheads="1"/>
          </p:cNvPicPr>
          <p:nvPr userDrawn="1"/>
        </p:nvPicPr>
        <p:blipFill>
          <a:blip r:embed="rId2" cstate="email">
            <a:extLst>
              <a:ext uri="{28A0092B-C50C-407E-A947-70E740481C1C}">
                <a14:useLocalDpi xmlns:a14="http://schemas.microsoft.com/office/drawing/2010/main"/>
              </a:ext>
            </a:extLst>
          </a:blip>
          <a:srcRect/>
          <a:stretch>
            <a:fillRect/>
          </a:stretch>
        </p:blipFill>
        <p:spPr bwMode="auto">
          <a:xfrm>
            <a:off x="-9939" y="0"/>
            <a:ext cx="9144000" cy="13489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TextBox 6"/>
          <p:cNvSpPr txBox="1">
            <a:spLocks noChangeArrowheads="1"/>
          </p:cNvSpPr>
          <p:nvPr userDrawn="1"/>
        </p:nvSpPr>
        <p:spPr bwMode="auto">
          <a:xfrm>
            <a:off x="1827345" y="6550968"/>
            <a:ext cx="6096000"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fontAlgn="auto" hangingPunct="1">
              <a:spcBef>
                <a:spcPts val="0"/>
              </a:spcBef>
              <a:spcAft>
                <a:spcPts val="0"/>
              </a:spcAft>
              <a:buClr>
                <a:srgbClr val="5F0500"/>
              </a:buClr>
              <a:defRPr/>
            </a:pPr>
            <a:r>
              <a:rPr lang="en-GB" sz="1000" kern="1200" dirty="0">
                <a:solidFill>
                  <a:schemeClr val="tx1"/>
                </a:solidFill>
                <a:effectLst/>
                <a:latin typeface="+mn-lt"/>
                <a:ea typeface="+mn-ea"/>
                <a:cs typeface="Arial" charset="0"/>
              </a:rPr>
              <a:t>This presentation is licensed for use under the Creative Commons Attribution 4.0 International Licence.</a:t>
            </a:r>
            <a:endParaRPr lang="en-US" sz="1000" dirty="0">
              <a:latin typeface="+mn-lt"/>
            </a:endParaRPr>
          </a:p>
        </p:txBody>
      </p:sp>
      <p:pic>
        <p:nvPicPr>
          <p:cNvPr id="16" name="Picture 15" descr="cc-by 88x31.png"/>
          <p:cNvPicPr/>
          <p:nvPr userDrawn="1"/>
        </p:nvPicPr>
        <p:blipFill>
          <a:blip r:embed="rId3" r:link="rId4" cstate="email">
            <a:extLst>
              <a:ext uri="{28A0092B-C50C-407E-A947-70E740481C1C}">
                <a14:useLocalDpi xmlns:a14="http://schemas.microsoft.com/office/drawing/2010/main"/>
              </a:ext>
            </a:extLst>
          </a:blip>
          <a:srcRect/>
          <a:stretch>
            <a:fillRect/>
          </a:stretch>
        </p:blipFill>
        <p:spPr bwMode="auto">
          <a:xfrm>
            <a:off x="1240605" y="6569511"/>
            <a:ext cx="586740" cy="207645"/>
          </a:xfrm>
          <a:prstGeom prst="rect">
            <a:avLst/>
          </a:prstGeom>
          <a:noFill/>
          <a:ln>
            <a:noFill/>
          </a:ln>
        </p:spPr>
      </p:pic>
      <p:pic>
        <p:nvPicPr>
          <p:cNvPr id="4" name="Picture 3">
            <a:extLst>
              <a:ext uri="{FF2B5EF4-FFF2-40B4-BE49-F238E27FC236}">
                <a16:creationId xmlns:a16="http://schemas.microsoft.com/office/drawing/2014/main" id="{52568BE7-139D-C44C-8B06-67E76EBF6360}"/>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475961" y="5169237"/>
            <a:ext cx="6172200" cy="927335"/>
          </a:xfrm>
          <a:prstGeom prst="rect">
            <a:avLst/>
          </a:prstGeom>
        </p:spPr>
      </p:pic>
    </p:spTree>
    <p:extLst>
      <p:ext uri="{BB962C8B-B14F-4D97-AF65-F5344CB8AC3E}">
        <p14:creationId xmlns:p14="http://schemas.microsoft.com/office/powerpoint/2010/main" val="264973803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1_address">
    <p:spTree>
      <p:nvGrpSpPr>
        <p:cNvPr id="1" name=""/>
        <p:cNvGrpSpPr/>
        <p:nvPr/>
      </p:nvGrpSpPr>
      <p:grpSpPr>
        <a:xfrm>
          <a:off x="0" y="0"/>
          <a:ext cx="0" cy="0"/>
          <a:chOff x="0" y="0"/>
          <a:chExt cx="0" cy="0"/>
        </a:xfrm>
      </p:grpSpPr>
      <p:sp>
        <p:nvSpPr>
          <p:cNvPr id="15" name="TextBox 14"/>
          <p:cNvSpPr txBox="1"/>
          <p:nvPr userDrawn="1"/>
        </p:nvSpPr>
        <p:spPr>
          <a:xfrm>
            <a:off x="0" y="3048000"/>
            <a:ext cx="9144000" cy="1138773"/>
          </a:xfrm>
          <a:prstGeom prst="rect">
            <a:avLst/>
          </a:prstGeom>
          <a:noFill/>
        </p:spPr>
        <p:txBody>
          <a:bodyPr wrap="square" rtlCol="0">
            <a:spAutoFit/>
          </a:bodyPr>
          <a:lstStyle/>
          <a:p>
            <a:pPr algn="ctr"/>
            <a:r>
              <a:rPr lang="en-US" sz="2400" i="1" dirty="0">
                <a:solidFill>
                  <a:srgbClr val="156734"/>
                </a:solidFill>
              </a:rPr>
              <a:t>Africa Research in Sustainable Intensification for the Next Generation</a:t>
            </a:r>
          </a:p>
          <a:p>
            <a:pPr algn="ctr"/>
            <a:r>
              <a:rPr lang="en-US" sz="4400" dirty="0">
                <a:solidFill>
                  <a:srgbClr val="156734"/>
                </a:solidFill>
              </a:rPr>
              <a:t>africa-rising.net</a:t>
            </a:r>
            <a:endParaRPr lang="en-US" sz="4400" b="1" i="1" dirty="0">
              <a:solidFill>
                <a:srgbClr val="156734"/>
              </a:solidFill>
            </a:endParaRPr>
          </a:p>
        </p:txBody>
      </p:sp>
      <p:grpSp>
        <p:nvGrpSpPr>
          <p:cNvPr id="2" name="Group 1"/>
          <p:cNvGrpSpPr/>
          <p:nvPr userDrawn="1"/>
        </p:nvGrpSpPr>
        <p:grpSpPr>
          <a:xfrm>
            <a:off x="1182636" y="5486400"/>
            <a:ext cx="7086600" cy="857635"/>
            <a:chOff x="1451698" y="5798343"/>
            <a:chExt cx="5863502" cy="709613"/>
          </a:xfrm>
        </p:grpSpPr>
        <p:pic>
          <p:nvPicPr>
            <p:cNvPr id="7" name="Picture 3"/>
            <p:cNvPicPr>
              <a:picLocks noChangeAspect="1" noChangeArrowheads="1"/>
            </p:cNvPicPr>
            <p:nvPr userDrawn="1"/>
          </p:nvPicPr>
          <p:blipFill>
            <a:blip r:embed="rId2" cstate="email">
              <a:extLst>
                <a:ext uri="{28A0092B-C50C-407E-A947-70E740481C1C}">
                  <a14:useLocalDpi xmlns:a14="http://schemas.microsoft.com/office/drawing/2010/main"/>
                </a:ext>
              </a:extLst>
            </a:blip>
            <a:srcRect/>
            <a:stretch>
              <a:fillRect/>
            </a:stretch>
          </p:blipFill>
          <p:spPr bwMode="auto">
            <a:xfrm>
              <a:off x="1451698" y="5798343"/>
              <a:ext cx="709613" cy="7096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12" descr="P:\logos\i\ifpri\IFPRI_Logo_Standard.jpg"/>
            <p:cNvPicPr>
              <a:picLocks noChangeAspect="1" noChangeArrowheads="1"/>
            </p:cNvPicPr>
            <p:nvPr userDrawn="1"/>
          </p:nvPicPr>
          <p:blipFill>
            <a:blip r:embed="rId3" cstate="email">
              <a:extLst>
                <a:ext uri="{28A0092B-C50C-407E-A947-70E740481C1C}">
                  <a14:useLocalDpi xmlns:a14="http://schemas.microsoft.com/office/drawing/2010/main"/>
                </a:ext>
              </a:extLst>
            </a:blip>
            <a:srcRect/>
            <a:stretch>
              <a:fillRect/>
            </a:stretch>
          </p:blipFill>
          <p:spPr bwMode="auto">
            <a:xfrm>
              <a:off x="4094392" y="5798343"/>
              <a:ext cx="391511" cy="709613"/>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7" descr="P:\logos\i\iita\IITA_regular-sienna_with slogan (2).JPG"/>
            <p:cNvPicPr>
              <a:picLocks noChangeAspect="1" noChangeArrowheads="1"/>
            </p:cNvPicPr>
            <p:nvPr userDrawn="1"/>
          </p:nvPicPr>
          <p:blipFill>
            <a:blip r:embed="rId4" cstate="email">
              <a:extLst>
                <a:ext uri="{28A0092B-C50C-407E-A947-70E740481C1C}">
                  <a14:useLocalDpi xmlns:a14="http://schemas.microsoft.com/office/drawing/2010/main"/>
                </a:ext>
              </a:extLst>
            </a:blip>
            <a:srcRect/>
            <a:stretch>
              <a:fillRect/>
            </a:stretch>
          </p:blipFill>
          <p:spPr bwMode="auto">
            <a:xfrm>
              <a:off x="6191983" y="5867400"/>
              <a:ext cx="1123217" cy="564356"/>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0" name="Group 9"/>
          <p:cNvGrpSpPr>
            <a:grpSpLocks/>
          </p:cNvGrpSpPr>
          <p:nvPr userDrawn="1"/>
        </p:nvGrpSpPr>
        <p:grpSpPr bwMode="auto">
          <a:xfrm>
            <a:off x="1188668" y="6543671"/>
            <a:ext cx="7686540" cy="230832"/>
            <a:chOff x="1066800" y="6543986"/>
            <a:chExt cx="7305540" cy="229893"/>
          </a:xfrm>
        </p:grpSpPr>
        <p:sp>
          <p:nvSpPr>
            <p:cNvPr id="11" name="TextBox 6"/>
            <p:cNvSpPr txBox="1">
              <a:spLocks noChangeArrowheads="1"/>
            </p:cNvSpPr>
            <p:nvPr/>
          </p:nvSpPr>
          <p:spPr bwMode="auto">
            <a:xfrm>
              <a:off x="1676400" y="6543986"/>
              <a:ext cx="6695940" cy="2298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fontAlgn="auto" hangingPunct="1">
                <a:spcBef>
                  <a:spcPts val="0"/>
                </a:spcBef>
                <a:spcAft>
                  <a:spcPts val="0"/>
                </a:spcAft>
                <a:buClr>
                  <a:srgbClr val="5F0500"/>
                </a:buClr>
                <a:defRPr/>
              </a:pPr>
              <a:r>
                <a:rPr lang="en-US" sz="900" i="1" dirty="0">
                  <a:latin typeface="+mj-lt"/>
                </a:rPr>
                <a:t>The presentation has a Creative Commons </a:t>
              </a:r>
              <a:r>
                <a:rPr lang="en-US" sz="900" i="1" dirty="0" err="1">
                  <a:latin typeface="+mj-lt"/>
                </a:rPr>
                <a:t>licence</a:t>
              </a:r>
              <a:r>
                <a:rPr lang="en-US" sz="900" i="1" dirty="0">
                  <a:latin typeface="+mj-lt"/>
                </a:rPr>
                <a:t>. You are free to re-use or distribute this work, provided credit is given to ILRI.</a:t>
              </a:r>
              <a:endParaRPr lang="en-US" sz="900" dirty="0">
                <a:latin typeface="+mj-lt"/>
              </a:endParaRPr>
            </a:p>
          </p:txBody>
        </p:sp>
        <p:pic>
          <p:nvPicPr>
            <p:cNvPr id="12" name="Picture 11" descr="P:\Pictures&amp;Resources\Icons\by-nc-sa.pn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1066800" y="6554505"/>
              <a:ext cx="598485" cy="2097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3" name="Picture 12"/>
          <p:cNvPicPr>
            <a:picLocks noChangeAspect="1" noChangeArrowheads="1"/>
          </p:cNvPicPr>
          <p:nvPr userDrawn="1"/>
        </p:nvPicPr>
        <p:blipFill>
          <a:blip r:embed="rId6" cstate="email">
            <a:extLst>
              <a:ext uri="{28A0092B-C50C-407E-A947-70E740481C1C}">
                <a14:useLocalDpi xmlns:a14="http://schemas.microsoft.com/office/drawing/2010/main"/>
              </a:ext>
            </a:extLst>
          </a:blip>
          <a:srcRect/>
          <a:stretch>
            <a:fillRect/>
          </a:stretch>
        </p:blipFill>
        <p:spPr bwMode="auto">
          <a:xfrm>
            <a:off x="-9939" y="0"/>
            <a:ext cx="9144000" cy="13489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4162096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1_Custom Layout">
    <p:spTree>
      <p:nvGrpSpPr>
        <p:cNvPr id="1" name=""/>
        <p:cNvGrpSpPr/>
        <p:nvPr/>
      </p:nvGrpSpPr>
      <p:grpSpPr>
        <a:xfrm>
          <a:off x="0" y="0"/>
          <a:ext cx="0" cy="0"/>
          <a:chOff x="0" y="0"/>
          <a:chExt cx="0" cy="0"/>
        </a:xfrm>
      </p:grpSpPr>
      <p:sp>
        <p:nvSpPr>
          <p:cNvPr id="9" name="Text Placeholder 8"/>
          <p:cNvSpPr>
            <a:spLocks noGrp="1"/>
          </p:cNvSpPr>
          <p:nvPr>
            <p:ph type="body" sz="quarter" idx="12" hasCustomPrompt="1"/>
          </p:nvPr>
        </p:nvSpPr>
        <p:spPr>
          <a:xfrm>
            <a:off x="533400" y="1676400"/>
            <a:ext cx="7772400" cy="838200"/>
          </a:xfrm>
          <a:prstGeom prst="rect">
            <a:avLst/>
          </a:prstGeom>
        </p:spPr>
        <p:txBody>
          <a:bodyPr/>
          <a:lstStyle>
            <a:lvl1pPr marL="114300" indent="0">
              <a:buClr>
                <a:srgbClr val="712123"/>
              </a:buClr>
              <a:buNone/>
              <a:defRPr sz="4400">
                <a:latin typeface="Gill Sans" pitchFamily="34" charset="0"/>
              </a:defRPr>
            </a:lvl1pPr>
            <a:lvl2pPr>
              <a:buClr>
                <a:srgbClr val="712123"/>
              </a:buClr>
              <a:defRPr sz="2800"/>
            </a:lvl2pPr>
            <a:lvl3pPr>
              <a:buClr>
                <a:srgbClr val="712123"/>
              </a:buClr>
              <a:defRPr sz="2400"/>
            </a:lvl3pPr>
            <a:lvl4pPr>
              <a:buClr>
                <a:srgbClr val="712123"/>
              </a:buClr>
              <a:defRPr sz="2000"/>
            </a:lvl4pPr>
            <a:lvl5pPr>
              <a:buClr>
                <a:srgbClr val="712123"/>
              </a:buClr>
              <a:defRPr sz="1800"/>
            </a:lvl5pPr>
          </a:lstStyle>
          <a:p>
            <a:pPr lvl="0"/>
            <a:r>
              <a:rPr lang="en-US" dirty="0"/>
              <a:t>Title</a:t>
            </a:r>
          </a:p>
        </p:txBody>
      </p:sp>
      <p:pic>
        <p:nvPicPr>
          <p:cNvPr id="4" name="Picture 3"/>
          <p:cNvPicPr>
            <a:picLocks noChangeAspect="1" noChangeArrowheads="1"/>
          </p:cNvPicPr>
          <p:nvPr userDrawn="1"/>
        </p:nvPicPr>
        <p:blipFill>
          <a:blip r:embed="rId2" cstate="email">
            <a:extLst>
              <a:ext uri="{28A0092B-C50C-407E-A947-70E740481C1C}">
                <a14:useLocalDpi xmlns:a14="http://schemas.microsoft.com/office/drawing/2010/main"/>
              </a:ext>
            </a:extLst>
          </a:blip>
          <a:srcRect/>
          <a:stretch>
            <a:fillRect/>
          </a:stretch>
        </p:blipFill>
        <p:spPr bwMode="auto">
          <a:xfrm>
            <a:off x="-9939" y="0"/>
            <a:ext cx="9144000" cy="13489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7418629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graph">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1000" y="1600200"/>
            <a:ext cx="7620000" cy="685800"/>
          </a:xfrm>
          <a:prstGeom prst="rect">
            <a:avLst/>
          </a:prstGeom>
        </p:spPr>
        <p:txBody>
          <a:bodyPr/>
          <a:lstStyle>
            <a:lvl1pPr>
              <a:defRPr>
                <a:latin typeface="Gill Sans" pitchFamily="34" charset="0"/>
              </a:defRPr>
            </a:lvl1pPr>
          </a:lstStyle>
          <a:p>
            <a:r>
              <a:rPr lang="en-US" dirty="0"/>
              <a:t>For graphs</a:t>
            </a:r>
          </a:p>
        </p:txBody>
      </p:sp>
      <p:sp>
        <p:nvSpPr>
          <p:cNvPr id="5" name="Chart Placeholder 4"/>
          <p:cNvSpPr>
            <a:spLocks noGrp="1"/>
          </p:cNvSpPr>
          <p:nvPr>
            <p:ph type="chart" sz="quarter" idx="11" hasCustomPrompt="1"/>
          </p:nvPr>
        </p:nvSpPr>
        <p:spPr>
          <a:xfrm>
            <a:off x="533400" y="3352800"/>
            <a:ext cx="3733800" cy="2743200"/>
          </a:xfrm>
          <a:prstGeom prst="rect">
            <a:avLst/>
          </a:prstGeom>
          <a:blipFill>
            <a:blip r:embed="rId2" cstate="email">
              <a:extLst>
                <a:ext uri="{28A0092B-C50C-407E-A947-70E740481C1C}">
                  <a14:useLocalDpi xmlns:a14="http://schemas.microsoft.com/office/drawing/2010/main"/>
                </a:ext>
              </a:extLst>
            </a:blip>
            <a:stretch>
              <a:fillRect/>
            </a:stretch>
          </a:blipFill>
        </p:spPr>
        <p:txBody>
          <a:bodyPr/>
          <a:lstStyle>
            <a:lvl1pPr marL="114300" indent="0">
              <a:buNone/>
              <a:defRPr/>
            </a:lvl1pPr>
          </a:lstStyle>
          <a:p>
            <a:r>
              <a:rPr lang="en-US" dirty="0"/>
              <a:t> </a:t>
            </a:r>
          </a:p>
        </p:txBody>
      </p:sp>
    </p:spTree>
    <p:extLst>
      <p:ext uri="{BB962C8B-B14F-4D97-AF65-F5344CB8AC3E}">
        <p14:creationId xmlns:p14="http://schemas.microsoft.com/office/powerpoint/2010/main" val="100370343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tabl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1295400"/>
            <a:ext cx="7620000" cy="609600"/>
          </a:xfrm>
          <a:prstGeom prst="rect">
            <a:avLst/>
          </a:prstGeom>
        </p:spPr>
        <p:txBody>
          <a:bodyPr/>
          <a:lstStyle>
            <a:lvl1pPr>
              <a:defRPr sz="4400" baseline="0">
                <a:latin typeface="Gill Sans" pitchFamily="34" charset="0"/>
              </a:defRPr>
            </a:lvl1pPr>
          </a:lstStyle>
          <a:p>
            <a:r>
              <a:rPr lang="en-US" dirty="0"/>
              <a:t>For tables use this format</a:t>
            </a:r>
          </a:p>
        </p:txBody>
      </p:sp>
      <p:sp>
        <p:nvSpPr>
          <p:cNvPr id="5" name="Table Placeholder 4"/>
          <p:cNvSpPr>
            <a:spLocks noGrp="1"/>
          </p:cNvSpPr>
          <p:nvPr>
            <p:ph type="tbl" sz="quarter" idx="12"/>
          </p:nvPr>
        </p:nvSpPr>
        <p:spPr>
          <a:xfrm>
            <a:off x="457200" y="2667000"/>
            <a:ext cx="7620000" cy="3733800"/>
          </a:xfrm>
          <a:prstGeom prst="rect">
            <a:avLst/>
          </a:prstGeom>
        </p:spPr>
        <p:txBody>
          <a:bodyPr/>
          <a:lstStyle>
            <a:lvl1pPr marL="114300" indent="0">
              <a:buNone/>
              <a:defRPr/>
            </a:lvl1pPr>
          </a:lstStyle>
          <a:p>
            <a:r>
              <a:rPr lang="en-US"/>
              <a:t>Click icon to add table</a:t>
            </a:r>
            <a:endParaRPr lang="en-US" dirty="0"/>
          </a:p>
        </p:txBody>
      </p:sp>
      <p:sp>
        <p:nvSpPr>
          <p:cNvPr id="6" name="Text Placeholder 9"/>
          <p:cNvSpPr>
            <a:spLocks noGrp="1"/>
          </p:cNvSpPr>
          <p:nvPr>
            <p:ph type="body" sz="quarter" idx="11" hasCustomPrompt="1"/>
          </p:nvPr>
        </p:nvSpPr>
        <p:spPr>
          <a:xfrm>
            <a:off x="76200" y="0"/>
            <a:ext cx="7620000" cy="1143000"/>
          </a:xfrm>
          <a:prstGeom prst="rect">
            <a:avLst/>
          </a:prstGeom>
        </p:spPr>
        <p:txBody>
          <a:bodyPr/>
          <a:lstStyle>
            <a:lvl1pPr marL="114300" indent="0" algn="l">
              <a:buNone/>
              <a:defRPr sz="4800">
                <a:solidFill>
                  <a:schemeClr val="bg1"/>
                </a:solidFill>
              </a:defRPr>
            </a:lvl1pPr>
          </a:lstStyle>
          <a:p>
            <a:pPr lvl="0"/>
            <a:r>
              <a:rPr lang="en-US" dirty="0"/>
              <a:t>Title</a:t>
            </a:r>
          </a:p>
        </p:txBody>
      </p:sp>
    </p:spTree>
    <p:extLst>
      <p:ext uri="{BB962C8B-B14F-4D97-AF65-F5344CB8AC3E}">
        <p14:creationId xmlns:p14="http://schemas.microsoft.com/office/powerpoint/2010/main" val="4546620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1_tabl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1295400"/>
            <a:ext cx="7620000" cy="609600"/>
          </a:xfrm>
          <a:prstGeom prst="rect">
            <a:avLst/>
          </a:prstGeom>
        </p:spPr>
        <p:txBody>
          <a:bodyPr/>
          <a:lstStyle>
            <a:lvl1pPr>
              <a:defRPr baseline="0"/>
            </a:lvl1pPr>
          </a:lstStyle>
          <a:p>
            <a:r>
              <a:rPr lang="en-US" dirty="0"/>
              <a:t>For tables use this format</a:t>
            </a:r>
          </a:p>
        </p:txBody>
      </p:sp>
      <p:sp>
        <p:nvSpPr>
          <p:cNvPr id="5" name="Table Placeholder 4"/>
          <p:cNvSpPr>
            <a:spLocks noGrp="1"/>
          </p:cNvSpPr>
          <p:nvPr>
            <p:ph type="tbl" sz="quarter" idx="12"/>
          </p:nvPr>
        </p:nvSpPr>
        <p:spPr>
          <a:xfrm>
            <a:off x="457200" y="2667000"/>
            <a:ext cx="7620000" cy="3733800"/>
          </a:xfrm>
          <a:prstGeom prst="rect">
            <a:avLst/>
          </a:prstGeom>
        </p:spPr>
        <p:txBody>
          <a:bodyPr/>
          <a:lstStyle>
            <a:lvl1pPr marL="114300" indent="0">
              <a:buNone/>
              <a:defRPr/>
            </a:lvl1pPr>
          </a:lstStyle>
          <a:p>
            <a:r>
              <a:rPr lang="en-US"/>
              <a:t>Click icon to add table</a:t>
            </a:r>
            <a:endParaRPr lang="en-US" dirty="0"/>
          </a:p>
        </p:txBody>
      </p:sp>
      <p:sp>
        <p:nvSpPr>
          <p:cNvPr id="6" name="Text Placeholder 9"/>
          <p:cNvSpPr>
            <a:spLocks noGrp="1"/>
          </p:cNvSpPr>
          <p:nvPr>
            <p:ph type="body" sz="quarter" idx="11" hasCustomPrompt="1"/>
          </p:nvPr>
        </p:nvSpPr>
        <p:spPr>
          <a:xfrm>
            <a:off x="76200" y="0"/>
            <a:ext cx="7620000" cy="1143000"/>
          </a:xfrm>
          <a:prstGeom prst="rect">
            <a:avLst/>
          </a:prstGeom>
        </p:spPr>
        <p:txBody>
          <a:bodyPr/>
          <a:lstStyle>
            <a:lvl1pPr marL="114300" indent="0" algn="l">
              <a:buNone/>
              <a:defRPr sz="4800">
                <a:solidFill>
                  <a:schemeClr val="bg1"/>
                </a:solidFill>
              </a:defRPr>
            </a:lvl1pPr>
          </a:lstStyle>
          <a:p>
            <a:pPr lvl="0"/>
            <a:r>
              <a:rPr lang="en-US" dirty="0"/>
              <a:t>Title</a:t>
            </a:r>
          </a:p>
        </p:txBody>
      </p:sp>
    </p:spTree>
    <p:extLst>
      <p:ext uri="{BB962C8B-B14F-4D97-AF65-F5344CB8AC3E}">
        <p14:creationId xmlns:p14="http://schemas.microsoft.com/office/powerpoint/2010/main" val="149764855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a:t>Click to edit Master title style</a:t>
            </a:r>
          </a:p>
        </p:txBody>
      </p:sp>
      <p:sp>
        <p:nvSpPr>
          <p:cNvPr id="3" name="Content Placeholder 2"/>
          <p:cNvSpPr>
            <a:spLocks noGrp="1"/>
          </p:cNvSpPr>
          <p:nvPr>
            <p:ph idx="1"/>
          </p:nvPr>
        </p:nvSpPr>
        <p:spPr>
          <a:xfrm>
            <a:off x="457200" y="1600200"/>
            <a:ext cx="8229600" cy="4525963"/>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E0E8873A-393D-408D-AA67-85D76FCDD1AA}" type="datetimeFigureOut">
              <a:rPr lang="en-US" smtClean="0"/>
              <a:t>5/9/19</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7FC285E3-3736-4797-AF53-E5E38917DF19}" type="slidenum">
              <a:rPr lang="en-US" smtClean="0"/>
              <a:t>‹#›</a:t>
            </a:fld>
            <a:endParaRPr lang="en-US"/>
          </a:p>
        </p:txBody>
      </p:sp>
    </p:spTree>
    <p:extLst>
      <p:ext uri="{BB962C8B-B14F-4D97-AF65-F5344CB8AC3E}">
        <p14:creationId xmlns:p14="http://schemas.microsoft.com/office/powerpoint/2010/main" val="364690596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Subtitle 2"/>
          <p:cNvSpPr>
            <a:spLocks noGrp="1"/>
          </p:cNvSpPr>
          <p:nvPr>
            <p:ph type="subTitle" idx="1" hasCustomPrompt="1"/>
          </p:nvPr>
        </p:nvSpPr>
        <p:spPr>
          <a:xfrm>
            <a:off x="533400" y="838200"/>
            <a:ext cx="6858000" cy="1219200"/>
          </a:xfrm>
        </p:spPr>
        <p:txBody>
          <a:bodyPr>
            <a:normAutofit/>
          </a:bodyPr>
          <a:lstStyle>
            <a:lvl1pPr marL="0" indent="0" algn="l">
              <a:buNone/>
              <a:defRPr sz="4400" baseline="0">
                <a:solidFill>
                  <a:schemeClr val="tx1"/>
                </a:solidFill>
                <a:latin typeface="Gill Sans"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For charts use this style </a:t>
            </a:r>
          </a:p>
        </p:txBody>
      </p:sp>
    </p:spTree>
    <p:extLst>
      <p:ext uri="{BB962C8B-B14F-4D97-AF65-F5344CB8AC3E}">
        <p14:creationId xmlns:p14="http://schemas.microsoft.com/office/powerpoint/2010/main" val="4065446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1219200"/>
            <a:ext cx="8229600" cy="1143000"/>
          </a:xfrm>
        </p:spPr>
        <p:txBody>
          <a:bodyPr/>
          <a:lstStyle>
            <a:lvl1pPr algn="l">
              <a:defRPr/>
            </a:lvl1pPr>
          </a:lstStyle>
          <a:p>
            <a:r>
              <a:rPr lang="en-US" dirty="0"/>
              <a:t>Insert picture</a:t>
            </a:r>
          </a:p>
        </p:txBody>
      </p:sp>
      <p:pic>
        <p:nvPicPr>
          <p:cNvPr id="3" name="Picture 2"/>
          <p:cNvPicPr>
            <a:picLocks noChangeAspect="1" noChangeArrowheads="1"/>
          </p:cNvPicPr>
          <p:nvPr userDrawn="1"/>
        </p:nvPicPr>
        <p:blipFill>
          <a:blip r:embed="rId2" cstate="email">
            <a:extLst>
              <a:ext uri="{28A0092B-C50C-407E-A947-70E740481C1C}">
                <a14:useLocalDpi xmlns:a14="http://schemas.microsoft.com/office/drawing/2010/main"/>
              </a:ext>
            </a:extLst>
          </a:blip>
          <a:srcRect/>
          <a:stretch>
            <a:fillRect/>
          </a:stretch>
        </p:blipFill>
        <p:spPr bwMode="auto">
          <a:xfrm>
            <a:off x="-9939" y="0"/>
            <a:ext cx="9144000" cy="13489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0997822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pic>
        <p:nvPicPr>
          <p:cNvPr id="8" name="Picture 7"/>
          <p:cNvPicPr>
            <a:picLocks noChangeAspect="1" noChangeArrowheads="1"/>
          </p:cNvPicPr>
          <p:nvPr userDrawn="1"/>
        </p:nvPicPr>
        <p:blipFill>
          <a:blip r:embed="rId2" cstate="email">
            <a:extLst>
              <a:ext uri="{28A0092B-C50C-407E-A947-70E740481C1C}">
                <a14:useLocalDpi xmlns:a14="http://schemas.microsoft.com/office/drawing/2010/main"/>
              </a:ext>
            </a:extLst>
          </a:blip>
          <a:srcRect/>
          <a:stretch>
            <a:fillRect/>
          </a:stretch>
        </p:blipFill>
        <p:spPr bwMode="auto">
          <a:xfrm>
            <a:off x="-9939" y="0"/>
            <a:ext cx="9144000" cy="13489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81120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9.xml"/><Relationship Id="rId7" Type="http://schemas.openxmlformats.org/officeDocument/2006/relationships/theme" Target="../theme/theme2.xml"/><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slideLayout" Target="../slideLayouts/slideLayout12.xml"/><Relationship Id="rId5" Type="http://schemas.openxmlformats.org/officeDocument/2006/relationships/slideLayout" Target="../slideLayouts/slideLayout11.xml"/><Relationship Id="rId4" Type="http://schemas.openxmlformats.org/officeDocument/2006/relationships/slideLayout" Target="../slideLayouts/slideLayout10.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theme" Target="../theme/theme3.xml"/><Relationship Id="rId5" Type="http://schemas.openxmlformats.org/officeDocument/2006/relationships/slideLayout" Target="../slideLayouts/slideLayout17.xml"/><Relationship Id="rId4" Type="http://schemas.openxmlformats.org/officeDocument/2006/relationships/slideLayout" Target="../slideLayouts/slideLayout1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bg1">
                <a:tint val="90000"/>
              </a:schemeClr>
            </a:gs>
            <a:gs pos="100000">
              <a:schemeClr val="bg1">
                <a:shade val="100000"/>
                <a:satMod val="115000"/>
              </a:schemeClr>
            </a:gs>
            <a:gs pos="100000">
              <a:schemeClr val="bg1">
                <a:shade val="70000"/>
                <a:satMod val="130000"/>
              </a:schemeClr>
            </a:gs>
          </a:gsLst>
          <a:path path="circle">
            <a:fillToRect l="20000" t="50000" r="100000" b="50000"/>
          </a:path>
          <a:tileRect/>
        </a:gradFill>
        <a:effectLst/>
      </p:bgPr>
    </p:bg>
    <p:spTree>
      <p:nvGrpSpPr>
        <p:cNvPr id="1" name=""/>
        <p:cNvGrpSpPr/>
        <p:nvPr/>
      </p:nvGrpSpPr>
      <p:grpSpPr>
        <a:xfrm>
          <a:off x="0" y="0"/>
          <a:ext cx="0" cy="0"/>
          <a:chOff x="0" y="0"/>
          <a:chExt cx="0" cy="0"/>
        </a:xfrm>
      </p:grpSpPr>
      <p:pic>
        <p:nvPicPr>
          <p:cNvPr id="3" name="Picture 2"/>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9939" y="0"/>
            <a:ext cx="9144000" cy="13489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 bg1="lt1" tx1="dk1" bg2="lt2" tx2="dk2" accent1="accent1" accent2="accent2" accent3="accent3" accent4="accent4" accent5="accent5" accent6="accent6" hlink="hlink" folHlink="folHlink"/>
  <p:sldLayoutIdLst>
    <p:sldLayoutId id="2147483661" r:id="rId1"/>
    <p:sldLayoutId id="2147483670" r:id="rId2"/>
    <p:sldLayoutId id="2147483667" r:id="rId3"/>
    <p:sldLayoutId id="2147483668" r:id="rId4"/>
    <p:sldLayoutId id="2147483673" r:id="rId5"/>
    <p:sldLayoutId id="2147483681" r:id="rId6"/>
  </p:sldLayoutIdLst>
  <p:txStyles>
    <p:titleStyle>
      <a:lvl1pPr algn="l" defTabSz="914400" rtl="0" eaLnBrk="1" latinLnBrk="0" hangingPunct="1">
        <a:spcBef>
          <a:spcPct val="0"/>
        </a:spcBef>
        <a:buNone/>
        <a:defRPr sz="4600" kern="1200" cap="none" spc="-100" baseline="0">
          <a:ln>
            <a:noFill/>
          </a:ln>
          <a:solidFill>
            <a:schemeClr val="tx2"/>
          </a:solidFill>
          <a:effectLst/>
          <a:latin typeface="+mn-lt"/>
          <a:ea typeface="+mj-ea"/>
          <a:cs typeface="+mj-cs"/>
        </a:defRPr>
      </a:lvl1pPr>
    </p:titleStyle>
    <p:bodyStyle>
      <a:lvl1pPr marL="342900" indent="-228600" algn="l" defTabSz="914400" rtl="0" eaLnBrk="1" latinLnBrk="0" hangingPunct="1">
        <a:spcBef>
          <a:spcPct val="20000"/>
        </a:spcBef>
        <a:buClr>
          <a:srgbClr val="156734"/>
        </a:buClr>
        <a:buFont typeface="Wingdings" pitchFamily="2" charset="2"/>
        <a:buChar char="§"/>
        <a:defRPr sz="2200" kern="1200">
          <a:solidFill>
            <a:schemeClr val="tx1"/>
          </a:solidFill>
          <a:latin typeface="+mn-lt"/>
          <a:ea typeface="+mn-ea"/>
          <a:cs typeface="+mn-cs"/>
        </a:defRPr>
      </a:lvl1pPr>
      <a:lvl2pPr marL="640080" indent="-228600" algn="l" defTabSz="914400" rtl="0" eaLnBrk="1" latinLnBrk="0" hangingPunct="1">
        <a:spcBef>
          <a:spcPct val="20000"/>
        </a:spcBef>
        <a:buClr>
          <a:srgbClr val="156734"/>
        </a:buClr>
        <a:buFont typeface="Wingdings" pitchFamily="2" charset="2"/>
        <a:buChar char="§"/>
        <a:defRPr sz="2000" kern="1200">
          <a:solidFill>
            <a:schemeClr val="tx1"/>
          </a:solidFill>
          <a:latin typeface="+mn-lt"/>
          <a:ea typeface="+mn-ea"/>
          <a:cs typeface="+mn-cs"/>
        </a:defRPr>
      </a:lvl2pPr>
      <a:lvl3pPr marL="1005840" indent="-228600" algn="l" defTabSz="914400" rtl="0" eaLnBrk="1" latinLnBrk="0" hangingPunct="1">
        <a:spcBef>
          <a:spcPct val="20000"/>
        </a:spcBef>
        <a:buClr>
          <a:srgbClr val="156734"/>
        </a:buClr>
        <a:buFont typeface="Wingdings" pitchFamily="2" charset="2"/>
        <a:buChar char="§"/>
        <a:defRPr sz="1800" kern="1200">
          <a:solidFill>
            <a:schemeClr val="tx1"/>
          </a:solidFill>
          <a:latin typeface="+mn-lt"/>
          <a:ea typeface="+mn-ea"/>
          <a:cs typeface="+mn-cs"/>
        </a:defRPr>
      </a:lvl3pPr>
      <a:lvl4pPr marL="1280160" indent="-228600" algn="l" defTabSz="914400" rtl="0" eaLnBrk="1" latinLnBrk="0" hangingPunct="1">
        <a:spcBef>
          <a:spcPct val="20000"/>
        </a:spcBef>
        <a:buClr>
          <a:srgbClr val="156734"/>
        </a:buClr>
        <a:buFont typeface="Wingdings" pitchFamily="2" charset="2"/>
        <a:buChar char="§"/>
        <a:defRPr sz="1600" kern="1200">
          <a:solidFill>
            <a:schemeClr val="tx1"/>
          </a:solidFill>
          <a:latin typeface="+mn-lt"/>
          <a:ea typeface="+mn-ea"/>
          <a:cs typeface="+mn-cs"/>
        </a:defRPr>
      </a:lvl4pPr>
      <a:lvl5pPr marL="1554480" indent="-228600" algn="l" defTabSz="914400" rtl="0" eaLnBrk="1" latinLnBrk="0" hangingPunct="1">
        <a:spcBef>
          <a:spcPct val="20000"/>
        </a:spcBef>
        <a:buClr>
          <a:srgbClr val="156734"/>
        </a:buClr>
        <a:buFont typeface="Wingdings" pitchFamily="2" charset="2"/>
        <a:buChar char="§"/>
        <a:defRPr sz="1400" kern="1200" baseline="0">
          <a:solidFill>
            <a:schemeClr val="tx1"/>
          </a:solidFill>
          <a:latin typeface="+mn-lt"/>
          <a:ea typeface="+mn-ea"/>
          <a:cs typeface="+mn-cs"/>
        </a:defRPr>
      </a:lvl5pPr>
      <a:lvl6pPr marL="1737360" indent="-182880" algn="l" defTabSz="914400" rtl="0" eaLnBrk="1" latinLnBrk="0" hangingPunct="1">
        <a:spcBef>
          <a:spcPct val="20000"/>
        </a:spcBef>
        <a:buClr>
          <a:schemeClr val="accent1"/>
        </a:buClr>
        <a:buFont typeface="Arial" pitchFamily="34" charset="0"/>
        <a:buChar char="•"/>
        <a:defRPr sz="1400" kern="1200" baseline="0">
          <a:solidFill>
            <a:schemeClr val="tx1"/>
          </a:solidFill>
          <a:latin typeface="+mn-lt"/>
          <a:ea typeface="+mn-ea"/>
          <a:cs typeface="+mn-cs"/>
        </a:defRPr>
      </a:lvl6pPr>
      <a:lvl7pPr marL="1920240" indent="-182880" algn="l" defTabSz="914400" rtl="0" eaLnBrk="1" latinLnBrk="0" hangingPunct="1">
        <a:spcBef>
          <a:spcPct val="20000"/>
        </a:spcBef>
        <a:buClr>
          <a:schemeClr val="accent2"/>
        </a:buClr>
        <a:buFont typeface="Arial" pitchFamily="34" charset="0"/>
        <a:buChar char="•"/>
        <a:defRPr sz="1400" kern="1200">
          <a:solidFill>
            <a:schemeClr val="tx1"/>
          </a:solidFill>
          <a:latin typeface="+mn-lt"/>
          <a:ea typeface="+mn-ea"/>
          <a:cs typeface="+mn-cs"/>
        </a:defRPr>
      </a:lvl7pPr>
      <a:lvl8pPr marL="2103120" indent="-182880" algn="l" defTabSz="914400" rtl="0" eaLnBrk="1" latinLnBrk="0" hangingPunct="1">
        <a:spcBef>
          <a:spcPct val="20000"/>
        </a:spcBef>
        <a:buClr>
          <a:schemeClr val="accent3"/>
        </a:buClr>
        <a:buFont typeface="Arial" pitchFamily="34" charset="0"/>
        <a:buChar char="•"/>
        <a:defRPr sz="1400" kern="1200">
          <a:solidFill>
            <a:schemeClr val="tx1"/>
          </a:solidFill>
          <a:latin typeface="+mn-lt"/>
          <a:ea typeface="+mn-ea"/>
          <a:cs typeface="+mn-cs"/>
        </a:defRPr>
      </a:lvl8pPr>
      <a:lvl9pPr marL="2286000" indent="-182880" algn="l" defTabSz="914400" rtl="0" eaLnBrk="1" latinLnBrk="0" hangingPunct="1">
        <a:spcBef>
          <a:spcPct val="20000"/>
        </a:spcBef>
        <a:buClr>
          <a:schemeClr val="accent4"/>
        </a:buClr>
        <a:buFont typeface="Arial" pitchFamily="34"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dirty="0"/>
              <a:t>Insert picture</a:t>
            </a:r>
          </a:p>
        </p:txBody>
      </p:sp>
      <p:sp>
        <p:nvSpPr>
          <p:cNvPr id="3" name="Text Placeholder 2"/>
          <p:cNvSpPr>
            <a:spLocks noGrp="1"/>
          </p:cNvSpPr>
          <p:nvPr>
            <p:ph type="body" idx="1"/>
          </p:nvPr>
        </p:nvSpPr>
        <p:spPr>
          <a:xfrm>
            <a:off x="457200" y="1600201"/>
            <a:ext cx="5181600" cy="2971800"/>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736362905"/>
      </p:ext>
    </p:extLst>
  </p:cSld>
  <p:clrMap bg1="lt1" tx1="dk1" bg2="lt2" tx2="dk2" accent1="accent1" accent2="accent2" accent3="accent3" accent4="accent4" accent5="accent5" accent6="accent6" hlink="hlink" folHlink="folHlink"/>
  <p:sldLayoutIdLst>
    <p:sldLayoutId id="2147483675" r:id="rId1"/>
    <p:sldLayoutId id="2147483680" r:id="rId2"/>
    <p:sldLayoutId id="2147483676" r:id="rId3"/>
    <p:sldLayoutId id="2147483666" r:id="rId4"/>
    <p:sldLayoutId id="2147483679" r:id="rId5"/>
    <p:sldLayoutId id="2147483683" r:id="rId6"/>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dirty="0"/>
              <a:t>Insert picture</a:t>
            </a:r>
          </a:p>
        </p:txBody>
      </p:sp>
      <p:sp>
        <p:nvSpPr>
          <p:cNvPr id="3" name="Text Placeholder 2"/>
          <p:cNvSpPr>
            <a:spLocks noGrp="1"/>
          </p:cNvSpPr>
          <p:nvPr>
            <p:ph type="body" idx="1"/>
          </p:nvPr>
        </p:nvSpPr>
        <p:spPr>
          <a:xfrm>
            <a:off x="457200" y="1600201"/>
            <a:ext cx="5181600" cy="2971800"/>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844634283"/>
      </p:ext>
    </p:extLst>
  </p:cSld>
  <p:clrMap bg1="lt1" tx1="dk1" bg2="lt2" tx2="dk2" accent1="accent1" accent2="accent2" accent3="accent3" accent4="accent4" accent5="accent5" accent6="accent6" hlink="hlink" folHlink="folHlink"/>
  <p:sldLayoutIdLst>
    <p:sldLayoutId id="2147483686" r:id="rId1"/>
    <p:sldLayoutId id="2147483687" r:id="rId2"/>
    <p:sldLayoutId id="2147483688" r:id="rId3"/>
    <p:sldLayoutId id="2147483689" r:id="rId4"/>
    <p:sldLayoutId id="2147483690" r:id="rId5"/>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image" Target="../media/image32.jpeg"/><Relationship Id="rId7" Type="http://schemas.openxmlformats.org/officeDocument/2006/relationships/image" Target="../media/image36.jpeg"/><Relationship Id="rId2" Type="http://schemas.openxmlformats.org/officeDocument/2006/relationships/image" Target="../media/image31.jpeg"/><Relationship Id="rId1" Type="http://schemas.openxmlformats.org/officeDocument/2006/relationships/slideLayout" Target="../slideLayouts/slideLayout12.xml"/><Relationship Id="rId6" Type="http://schemas.openxmlformats.org/officeDocument/2006/relationships/image" Target="../media/image35.jpeg"/><Relationship Id="rId5" Type="http://schemas.openxmlformats.org/officeDocument/2006/relationships/image" Target="../media/image34.jpeg"/><Relationship Id="rId4" Type="http://schemas.openxmlformats.org/officeDocument/2006/relationships/image" Target="../media/image33.jpeg"/></Relationships>
</file>

<file path=ppt/slides/_rels/slide14.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png"/><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2.xml"/><Relationship Id="rId1" Type="http://schemas.openxmlformats.org/officeDocument/2006/relationships/slideLayout" Target="../slideLayouts/slideLayout12.xml"/><Relationship Id="rId6" Type="http://schemas.openxmlformats.org/officeDocument/2006/relationships/image" Target="../media/image20.jpeg"/><Relationship Id="rId5" Type="http://schemas.openxmlformats.org/officeDocument/2006/relationships/image" Target="../media/image19.jpeg"/><Relationship Id="rId4" Type="http://schemas.openxmlformats.org/officeDocument/2006/relationships/image" Target="../media/image18.jpeg"/></Relationships>
</file>

<file path=ppt/slides/_rels/slide5.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12.xml"/><Relationship Id="rId4" Type="http://schemas.openxmlformats.org/officeDocument/2006/relationships/image" Target="../media/image25.jpeg"/></Relationships>
</file>

<file path=ppt/slides/_rels/slide8.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a:xfrm>
            <a:off x="228600" y="1676400"/>
            <a:ext cx="8382000" cy="1143000"/>
          </a:xfrm>
        </p:spPr>
        <p:txBody>
          <a:bodyPr/>
          <a:lstStyle/>
          <a:p>
            <a:r>
              <a:rPr lang="en-US" sz="3200" dirty="0">
                <a:latin typeface="+mn-lt"/>
              </a:rPr>
              <a:t>Photo report on the Africa RISING Field Monitoring event in Tanzania </a:t>
            </a:r>
          </a:p>
        </p:txBody>
      </p:sp>
      <p:sp>
        <p:nvSpPr>
          <p:cNvPr id="3" name="TextBox 2"/>
          <p:cNvSpPr txBox="1"/>
          <p:nvPr/>
        </p:nvSpPr>
        <p:spPr>
          <a:xfrm>
            <a:off x="1295400" y="4343400"/>
            <a:ext cx="6477000" cy="523220"/>
          </a:xfrm>
          <a:prstGeom prst="rect">
            <a:avLst/>
          </a:prstGeom>
          <a:noFill/>
        </p:spPr>
        <p:txBody>
          <a:bodyPr wrap="square" rtlCol="0">
            <a:spAutoFit/>
          </a:bodyPr>
          <a:lstStyle/>
          <a:p>
            <a:pPr algn="ctr"/>
            <a:r>
              <a:rPr lang="en-US" sz="2800" dirty="0"/>
              <a:t>18</a:t>
            </a:r>
            <a:r>
              <a:rPr lang="en-US" sz="2800" baseline="30000" dirty="0"/>
              <a:t>th </a:t>
            </a:r>
            <a:r>
              <a:rPr lang="en-US" sz="2800" dirty="0"/>
              <a:t>- 31</a:t>
            </a:r>
            <a:r>
              <a:rPr lang="en-US" sz="2800" baseline="30000" dirty="0"/>
              <a:t>st</a:t>
            </a:r>
            <a:r>
              <a:rPr lang="en-US" sz="2800" dirty="0"/>
              <a:t> March 2019</a:t>
            </a:r>
          </a:p>
        </p:txBody>
      </p:sp>
    </p:spTree>
    <p:extLst>
      <p:ext uri="{BB962C8B-B14F-4D97-AF65-F5344CB8AC3E}">
        <p14:creationId xmlns:p14="http://schemas.microsoft.com/office/powerpoint/2010/main" val="243903439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DB619498-49D2-4F46-B059-6289AED9F354}"/>
              </a:ext>
            </a:extLst>
          </p:cNvPr>
          <p:cNvSpPr/>
          <p:nvPr/>
        </p:nvSpPr>
        <p:spPr>
          <a:xfrm>
            <a:off x="228601" y="914401"/>
            <a:ext cx="8686799" cy="646331"/>
          </a:xfrm>
          <a:prstGeom prst="rect">
            <a:avLst/>
          </a:prstGeom>
          <a:solidFill>
            <a:schemeClr val="bg1"/>
          </a:solidFill>
        </p:spPr>
        <p:txBody>
          <a:bodyPr wrap="square">
            <a:spAutoFit/>
          </a:bodyPr>
          <a:lstStyle/>
          <a:p>
            <a:r>
              <a:rPr lang="en-US" dirty="0"/>
              <a:t>Africa RISING and Kilimo endelevu teams pose for a photo with the Endelevu farming group in </a:t>
            </a:r>
            <a:r>
              <a:rPr lang="en-US" dirty="0" err="1"/>
              <a:t>Karatu</a:t>
            </a:r>
            <a:r>
              <a:rPr lang="en-US" dirty="0"/>
              <a:t> district.</a:t>
            </a:r>
            <a:endParaRPr lang="en-TZ" dirty="0"/>
          </a:p>
        </p:txBody>
      </p:sp>
      <p:pic>
        <p:nvPicPr>
          <p:cNvPr id="6" name="Picture 5">
            <a:extLst>
              <a:ext uri="{FF2B5EF4-FFF2-40B4-BE49-F238E27FC236}">
                <a16:creationId xmlns:a16="http://schemas.microsoft.com/office/drawing/2014/main" id="{C46E5AF6-8CFB-4B62-A5C8-FC91F5D7C491}"/>
              </a:ext>
            </a:extLst>
          </p:cNvPr>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28601" y="1612106"/>
            <a:ext cx="8915399" cy="5410200"/>
          </a:xfrm>
          <a:prstGeom prst="rect">
            <a:avLst/>
          </a:prstGeom>
          <a:noFill/>
          <a:ln>
            <a:noFill/>
          </a:ln>
        </p:spPr>
      </p:pic>
      <p:sp>
        <p:nvSpPr>
          <p:cNvPr id="2" name="Rectangle 1">
            <a:extLst>
              <a:ext uri="{FF2B5EF4-FFF2-40B4-BE49-F238E27FC236}">
                <a16:creationId xmlns:a16="http://schemas.microsoft.com/office/drawing/2014/main" id="{136DD905-7933-4041-B68F-D8E854595590}"/>
              </a:ext>
            </a:extLst>
          </p:cNvPr>
          <p:cNvSpPr/>
          <p:nvPr/>
        </p:nvSpPr>
        <p:spPr>
          <a:xfrm flipV="1">
            <a:off x="2362200" y="3912242"/>
            <a:ext cx="4495800" cy="373757"/>
          </a:xfrm>
          <a:prstGeom prst="rect">
            <a:avLst/>
          </a:prstGeom>
        </p:spPr>
        <p:txBody>
          <a:bodyPr wrap="square">
            <a:spAutoFit/>
          </a:bodyPr>
          <a:lstStyle/>
          <a:p>
            <a:pPr>
              <a:lnSpc>
                <a:spcPct val="107000"/>
              </a:lnSpc>
              <a:spcAft>
                <a:spcPts val="800"/>
              </a:spcAft>
            </a:pPr>
            <a:r>
              <a:rPr lang="en-US" dirty="0">
                <a:latin typeface="Arial" panose="020B0604020202020204" pitchFamily="34" charset="0"/>
                <a:ea typeface="Calibri" panose="020F0502020204030204" pitchFamily="34" charset="0"/>
                <a:cs typeface="Times New Roman" panose="02020603050405020304" pitchFamily="18" charset="0"/>
              </a:rPr>
              <a:t>.</a:t>
            </a:r>
            <a:endParaRPr lang="en-TZ" dirty="0">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96507520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A7D4F75A-5E26-3443-B9AA-AD9C0D13B5D7}"/>
              </a:ext>
            </a:extLst>
          </p:cNvPr>
          <p:cNvSpPr/>
          <p:nvPr/>
        </p:nvSpPr>
        <p:spPr>
          <a:xfrm>
            <a:off x="381000" y="5486400"/>
            <a:ext cx="8343900" cy="1754326"/>
          </a:xfrm>
          <a:prstGeom prst="rect">
            <a:avLst/>
          </a:prstGeom>
          <a:solidFill>
            <a:schemeClr val="bg1"/>
          </a:solidFill>
        </p:spPr>
        <p:txBody>
          <a:bodyPr wrap="square">
            <a:spAutoFit/>
          </a:bodyPr>
          <a:lstStyle/>
          <a:p>
            <a:pPr algn="just"/>
            <a:r>
              <a:rPr lang="en-US" dirty="0"/>
              <a:t>Africa RISING senior researcher Cristopher Mutungi shows the monitoring team how a newly developed low cost mechanized multi crop processor works at </a:t>
            </a:r>
            <a:r>
              <a:rPr lang="en-US" dirty="0" err="1"/>
              <a:t>Changarawe</a:t>
            </a:r>
            <a:r>
              <a:rPr lang="en-US" dirty="0"/>
              <a:t> village in </a:t>
            </a:r>
            <a:r>
              <a:rPr lang="en-US" dirty="0" err="1"/>
              <a:t>Karatu</a:t>
            </a:r>
            <a:r>
              <a:rPr lang="en-US" dirty="0"/>
              <a:t> district. Africa RISING is looking at the performance of various machines for purposes of adding value in the ongoing post-harvest trials. In the previous years, the project has identified and validated small diesel engine ( 4 hp)maize sheller under small holder and community arrangements. </a:t>
            </a:r>
            <a:endParaRPr lang="en-TZ" dirty="0"/>
          </a:p>
        </p:txBody>
      </p:sp>
      <p:pic>
        <p:nvPicPr>
          <p:cNvPr id="6" name="Picture 5">
            <a:extLst>
              <a:ext uri="{FF2B5EF4-FFF2-40B4-BE49-F238E27FC236}">
                <a16:creationId xmlns:a16="http://schemas.microsoft.com/office/drawing/2014/main" id="{A7FC779C-DA6F-415A-ABDE-F740C29B828B}"/>
              </a:ext>
            </a:extLst>
          </p:cNvPr>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04800" y="152400"/>
            <a:ext cx="8047355" cy="5334000"/>
          </a:xfrm>
          <a:prstGeom prst="rect">
            <a:avLst/>
          </a:prstGeom>
          <a:noFill/>
          <a:ln>
            <a:noFill/>
          </a:ln>
        </p:spPr>
      </p:pic>
    </p:spTree>
    <p:extLst>
      <p:ext uri="{BB962C8B-B14F-4D97-AF65-F5344CB8AC3E}">
        <p14:creationId xmlns:p14="http://schemas.microsoft.com/office/powerpoint/2010/main" val="192667151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F8F3F75-A0E9-3545-9489-EBCA4C8B94D9}"/>
              </a:ext>
            </a:extLst>
          </p:cNvPr>
          <p:cNvSpPr txBox="1"/>
          <p:nvPr/>
        </p:nvSpPr>
        <p:spPr>
          <a:xfrm>
            <a:off x="1371600" y="5334000"/>
            <a:ext cx="8534400" cy="584775"/>
          </a:xfrm>
          <a:prstGeom prst="rect">
            <a:avLst/>
          </a:prstGeom>
          <a:solidFill>
            <a:schemeClr val="bg1"/>
          </a:solidFill>
        </p:spPr>
        <p:txBody>
          <a:bodyPr wrap="square" rtlCol="0">
            <a:spAutoFit/>
          </a:bodyPr>
          <a:lstStyle/>
          <a:p>
            <a:r>
              <a:rPr lang="en-US" sz="3200" b="1" dirty="0">
                <a:solidFill>
                  <a:srgbClr val="00B050"/>
                </a:solidFill>
              </a:rPr>
              <a:t>Stop 3: </a:t>
            </a:r>
            <a:r>
              <a:rPr lang="en-US" sz="3200" dirty="0"/>
              <a:t>Linthipe EPA, Dedza District</a:t>
            </a:r>
          </a:p>
        </p:txBody>
      </p:sp>
      <p:sp>
        <p:nvSpPr>
          <p:cNvPr id="4" name="Rectangle 3">
            <a:extLst>
              <a:ext uri="{FF2B5EF4-FFF2-40B4-BE49-F238E27FC236}">
                <a16:creationId xmlns:a16="http://schemas.microsoft.com/office/drawing/2014/main" id="{4DE8E010-3EFA-B141-9AE1-B48247798134}"/>
              </a:ext>
            </a:extLst>
          </p:cNvPr>
          <p:cNvSpPr/>
          <p:nvPr/>
        </p:nvSpPr>
        <p:spPr>
          <a:xfrm>
            <a:off x="76200" y="5190806"/>
            <a:ext cx="9067800" cy="1754326"/>
          </a:xfrm>
          <a:prstGeom prst="rect">
            <a:avLst/>
          </a:prstGeom>
          <a:solidFill>
            <a:schemeClr val="bg1"/>
          </a:solidFill>
        </p:spPr>
        <p:txBody>
          <a:bodyPr wrap="square">
            <a:spAutoFit/>
          </a:bodyPr>
          <a:lstStyle/>
          <a:p>
            <a:r>
              <a:rPr lang="en-US" dirty="0"/>
              <a:t>A service provider Michael </a:t>
            </a:r>
            <a:r>
              <a:rPr lang="en-US" dirty="0" err="1"/>
              <a:t>Lohay</a:t>
            </a:r>
            <a:r>
              <a:rPr lang="en-US" dirty="0"/>
              <a:t> demonstrates how the new multi crop processor works. </a:t>
            </a:r>
            <a:endParaRPr lang="en-TZ" dirty="0"/>
          </a:p>
          <a:p>
            <a:r>
              <a:rPr lang="en-US" dirty="0"/>
              <a:t>The multi-processor unlike the previous machines can perform additional tasks in a manner that integrates two or more post-harvest operations, characteristic of the local farming system. These improvements have the potential to reduce idling life, reduce net investment cost and increase productivity.  </a:t>
            </a:r>
            <a:endParaRPr lang="en-TZ" dirty="0"/>
          </a:p>
          <a:p>
            <a:pPr marL="1200150" lvl="2" indent="-285750">
              <a:buFont typeface="Wingdings" pitchFamily="2" charset="2"/>
              <a:buChar char="Ø"/>
            </a:pPr>
            <a:endParaRPr lang="en-US" dirty="0"/>
          </a:p>
        </p:txBody>
      </p:sp>
      <p:pic>
        <p:nvPicPr>
          <p:cNvPr id="6" name="Picture 5">
            <a:extLst>
              <a:ext uri="{FF2B5EF4-FFF2-40B4-BE49-F238E27FC236}">
                <a16:creationId xmlns:a16="http://schemas.microsoft.com/office/drawing/2014/main" id="{A402B4B4-D828-4C45-9121-821FBBBE6783}"/>
              </a:ext>
            </a:extLst>
          </p:cNvPr>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81000" y="533400"/>
            <a:ext cx="8305800" cy="4657407"/>
          </a:xfrm>
          <a:prstGeom prst="rect">
            <a:avLst/>
          </a:prstGeom>
          <a:noFill/>
          <a:ln>
            <a:noFill/>
          </a:ln>
        </p:spPr>
      </p:pic>
    </p:spTree>
    <p:extLst>
      <p:ext uri="{BB962C8B-B14F-4D97-AF65-F5344CB8AC3E}">
        <p14:creationId xmlns:p14="http://schemas.microsoft.com/office/powerpoint/2010/main" val="274479619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2" name="Rectangle 11">
            <a:extLst>
              <a:ext uri="{FF2B5EF4-FFF2-40B4-BE49-F238E27FC236}">
                <a16:creationId xmlns:a16="http://schemas.microsoft.com/office/drawing/2014/main" id="{6C2997EE-0889-44C3-AC0D-18F26AC9AAA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descr="A brown and black dog playing with a frisbee in its mouth&#10;&#10;Description automatically generated">
            <a:extLst>
              <a:ext uri="{FF2B5EF4-FFF2-40B4-BE49-F238E27FC236}">
                <a16:creationId xmlns:a16="http://schemas.microsoft.com/office/drawing/2014/main" id="{17A0E5D3-E076-6944-8709-70D94CF0D7F6}"/>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4216674" y="10"/>
            <a:ext cx="4927327" cy="3750724"/>
          </a:xfrm>
          <a:custGeom>
            <a:avLst/>
            <a:gdLst>
              <a:gd name="connsiteX0" fmla="*/ 1738471 w 6569769"/>
              <a:gd name="connsiteY0" fmla="*/ 0 h 3750734"/>
              <a:gd name="connsiteX1" fmla="*/ 6569769 w 6569769"/>
              <a:gd name="connsiteY1" fmla="*/ 0 h 3750734"/>
              <a:gd name="connsiteX2" fmla="*/ 6569769 w 6569769"/>
              <a:gd name="connsiteY2" fmla="*/ 3750734 h 3750734"/>
              <a:gd name="connsiteX3" fmla="*/ 0 w 6569769"/>
              <a:gd name="connsiteY3" fmla="*/ 3750734 h 3750734"/>
            </a:gdLst>
            <a:ahLst/>
            <a:cxnLst>
              <a:cxn ang="0">
                <a:pos x="connsiteX0" y="connsiteY0"/>
              </a:cxn>
              <a:cxn ang="0">
                <a:pos x="connsiteX1" y="connsiteY1"/>
              </a:cxn>
              <a:cxn ang="0">
                <a:pos x="connsiteX2" y="connsiteY2"/>
              </a:cxn>
              <a:cxn ang="0">
                <a:pos x="connsiteX3" y="connsiteY3"/>
              </a:cxn>
            </a:cxnLst>
            <a:rect l="l" t="t" r="r" b="b"/>
            <a:pathLst>
              <a:path w="6569769" h="3750734">
                <a:moveTo>
                  <a:pt x="1738471" y="0"/>
                </a:moveTo>
                <a:lnTo>
                  <a:pt x="6569769" y="0"/>
                </a:lnTo>
                <a:lnTo>
                  <a:pt x="6569769" y="3750734"/>
                </a:lnTo>
                <a:lnTo>
                  <a:pt x="0" y="3750734"/>
                </a:lnTo>
                <a:close/>
              </a:path>
            </a:pathLst>
          </a:custGeom>
        </p:spPr>
      </p:pic>
      <p:pic>
        <p:nvPicPr>
          <p:cNvPr id="7" name="Picture 2" descr="20190112_143622">
            <a:extLst>
              <a:ext uri="{FF2B5EF4-FFF2-40B4-BE49-F238E27FC236}">
                <a16:creationId xmlns:a16="http://schemas.microsoft.com/office/drawing/2014/main" id="{09BC57FC-0EA3-4A46-B243-55294FBF965F}"/>
              </a:ext>
            </a:extLst>
          </p:cNvPr>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a:off x="3136508" y="3887894"/>
            <a:ext cx="6007493" cy="2970106"/>
          </a:xfrm>
          <a:custGeom>
            <a:avLst/>
            <a:gdLst>
              <a:gd name="connsiteX0" fmla="*/ 1376648 w 8009991"/>
              <a:gd name="connsiteY0" fmla="*/ 0 h 2970106"/>
              <a:gd name="connsiteX1" fmla="*/ 8009991 w 8009991"/>
              <a:gd name="connsiteY1" fmla="*/ 0 h 2970106"/>
              <a:gd name="connsiteX2" fmla="*/ 8009991 w 8009991"/>
              <a:gd name="connsiteY2" fmla="*/ 2970106 h 2970106"/>
              <a:gd name="connsiteX3" fmla="*/ 0 w 8009991"/>
              <a:gd name="connsiteY3" fmla="*/ 2970106 h 2970106"/>
            </a:gdLst>
            <a:ahLst/>
            <a:cxnLst>
              <a:cxn ang="0">
                <a:pos x="connsiteX0" y="connsiteY0"/>
              </a:cxn>
              <a:cxn ang="0">
                <a:pos x="connsiteX1" y="connsiteY1"/>
              </a:cxn>
              <a:cxn ang="0">
                <a:pos x="connsiteX2" y="connsiteY2"/>
              </a:cxn>
              <a:cxn ang="0">
                <a:pos x="connsiteX3" y="connsiteY3"/>
              </a:cxn>
            </a:cxnLst>
            <a:rect l="l" t="t" r="r" b="b"/>
            <a:pathLst>
              <a:path w="8009991" h="2970106">
                <a:moveTo>
                  <a:pt x="1376648" y="0"/>
                </a:moveTo>
                <a:lnTo>
                  <a:pt x="8009991" y="0"/>
                </a:lnTo>
                <a:lnTo>
                  <a:pt x="8009991" y="2970106"/>
                </a:lnTo>
                <a:lnTo>
                  <a:pt x="0" y="2970106"/>
                </a:lnTo>
                <a:close/>
              </a:path>
            </a:pathLst>
          </a:cu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Box 8">
            <a:extLst>
              <a:ext uri="{FF2B5EF4-FFF2-40B4-BE49-F238E27FC236}">
                <a16:creationId xmlns:a16="http://schemas.microsoft.com/office/drawing/2014/main" id="{15A4E042-F80C-6840-BE86-10A5349949DB}"/>
              </a:ext>
            </a:extLst>
          </p:cNvPr>
          <p:cNvSpPr txBox="1"/>
          <p:nvPr/>
        </p:nvSpPr>
        <p:spPr>
          <a:xfrm>
            <a:off x="495301" y="33337"/>
            <a:ext cx="8534400" cy="646331"/>
          </a:xfrm>
          <a:prstGeom prst="rect">
            <a:avLst/>
          </a:prstGeom>
          <a:solidFill>
            <a:schemeClr val="bg1"/>
          </a:solidFill>
        </p:spPr>
        <p:txBody>
          <a:bodyPr wrap="square" rtlCol="0">
            <a:spAutoFit/>
          </a:bodyPr>
          <a:lstStyle/>
          <a:p>
            <a:r>
              <a:rPr lang="en-US" dirty="0" err="1"/>
              <a:t>Changarawe</a:t>
            </a:r>
            <a:r>
              <a:rPr lang="en-US" dirty="0"/>
              <a:t> village residents in </a:t>
            </a:r>
            <a:r>
              <a:rPr lang="en-US" dirty="0" err="1"/>
              <a:t>Karatu</a:t>
            </a:r>
            <a:r>
              <a:rPr lang="en-US" dirty="0"/>
              <a:t> district  look at chicken feed flour and crop residues shelled by the multi-processor machine to be used as animal feeds. </a:t>
            </a:r>
            <a:endParaRPr lang="en-TZ" dirty="0"/>
          </a:p>
        </p:txBody>
      </p:sp>
      <p:sp>
        <p:nvSpPr>
          <p:cNvPr id="10" name="Rectangle 9">
            <a:extLst>
              <a:ext uri="{FF2B5EF4-FFF2-40B4-BE49-F238E27FC236}">
                <a16:creationId xmlns:a16="http://schemas.microsoft.com/office/drawing/2014/main" id="{14462069-625A-044F-8DE8-D588CA4B585A}"/>
              </a:ext>
            </a:extLst>
          </p:cNvPr>
          <p:cNvSpPr/>
          <p:nvPr/>
        </p:nvSpPr>
        <p:spPr>
          <a:xfrm>
            <a:off x="723901" y="618112"/>
            <a:ext cx="8305800" cy="646331"/>
          </a:xfrm>
          <a:prstGeom prst="rect">
            <a:avLst/>
          </a:prstGeom>
          <a:solidFill>
            <a:schemeClr val="bg1"/>
          </a:solidFill>
        </p:spPr>
        <p:txBody>
          <a:bodyPr wrap="square">
            <a:spAutoFit/>
          </a:bodyPr>
          <a:lstStyle/>
          <a:p>
            <a:pPr marL="285750" indent="-285750">
              <a:buFont typeface="Wingdings" pitchFamily="2" charset="2"/>
              <a:buChar char="Ø"/>
            </a:pPr>
            <a:r>
              <a:rPr lang="en-US" b="1" dirty="0"/>
              <a:t>Activity: </a:t>
            </a:r>
            <a:r>
              <a:rPr lang="en-US" dirty="0"/>
              <a:t>Reducing crop-livestock conflict and increasing goat productivity through improved housing and husbandry.</a:t>
            </a:r>
          </a:p>
        </p:txBody>
      </p:sp>
      <p:pic>
        <p:nvPicPr>
          <p:cNvPr id="3" name="Picture 2">
            <a:extLst>
              <a:ext uri="{FF2B5EF4-FFF2-40B4-BE49-F238E27FC236}">
                <a16:creationId xmlns:a16="http://schemas.microsoft.com/office/drawing/2014/main" id="{197A9F34-D72B-4FEF-9FC5-64FF6ED8A0E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1" y="650480"/>
            <a:ext cx="4641989" cy="2895600"/>
          </a:xfrm>
          <a:prstGeom prst="rect">
            <a:avLst/>
          </a:prstGeom>
        </p:spPr>
      </p:pic>
      <p:pic>
        <p:nvPicPr>
          <p:cNvPr id="8" name="Picture 7">
            <a:extLst>
              <a:ext uri="{FF2B5EF4-FFF2-40B4-BE49-F238E27FC236}">
                <a16:creationId xmlns:a16="http://schemas.microsoft.com/office/drawing/2014/main" id="{FA2F4CEB-AE2E-4A18-AEAC-BA9DC11ED6DD}"/>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572001" y="562818"/>
            <a:ext cx="4571997" cy="3350554"/>
          </a:xfrm>
          <a:prstGeom prst="rect">
            <a:avLst/>
          </a:prstGeom>
        </p:spPr>
      </p:pic>
      <p:pic>
        <p:nvPicPr>
          <p:cNvPr id="13" name="Picture 12">
            <a:extLst>
              <a:ext uri="{FF2B5EF4-FFF2-40B4-BE49-F238E27FC236}">
                <a16:creationId xmlns:a16="http://schemas.microsoft.com/office/drawing/2014/main" id="{380DD0E7-4397-48B9-B1DC-3ECCAFE8AF71}"/>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394493" y="3546080"/>
            <a:ext cx="5749506" cy="3555208"/>
          </a:xfrm>
          <a:prstGeom prst="rect">
            <a:avLst/>
          </a:prstGeom>
        </p:spPr>
      </p:pic>
      <p:pic>
        <p:nvPicPr>
          <p:cNvPr id="15" name="Picture 14">
            <a:extLst>
              <a:ext uri="{FF2B5EF4-FFF2-40B4-BE49-F238E27FC236}">
                <a16:creationId xmlns:a16="http://schemas.microsoft.com/office/drawing/2014/main" id="{18DCDD18-262C-4E1F-AF69-C6663073BD14}"/>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0" y="3546080"/>
            <a:ext cx="4286524" cy="3467615"/>
          </a:xfrm>
          <a:prstGeom prst="rect">
            <a:avLst/>
          </a:prstGeom>
        </p:spPr>
      </p:pic>
    </p:spTree>
    <p:extLst>
      <p:ext uri="{BB962C8B-B14F-4D97-AF65-F5344CB8AC3E}">
        <p14:creationId xmlns:p14="http://schemas.microsoft.com/office/powerpoint/2010/main" val="242298690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8BE70E5D-7807-9C4B-AE48-730188F9E011}"/>
              </a:ext>
            </a:extLst>
          </p:cNvPr>
          <p:cNvSpPr txBox="1"/>
          <p:nvPr/>
        </p:nvSpPr>
        <p:spPr>
          <a:xfrm>
            <a:off x="457200" y="5054025"/>
            <a:ext cx="8534400" cy="584775"/>
          </a:xfrm>
          <a:prstGeom prst="rect">
            <a:avLst/>
          </a:prstGeom>
          <a:solidFill>
            <a:schemeClr val="bg1"/>
          </a:solidFill>
        </p:spPr>
        <p:txBody>
          <a:bodyPr wrap="square" rtlCol="0">
            <a:spAutoFit/>
          </a:bodyPr>
          <a:lstStyle/>
          <a:p>
            <a:endParaRPr lang="en-US" sz="3200" dirty="0"/>
          </a:p>
        </p:txBody>
      </p:sp>
      <p:sp>
        <p:nvSpPr>
          <p:cNvPr id="4" name="Rectangle 3">
            <a:extLst>
              <a:ext uri="{FF2B5EF4-FFF2-40B4-BE49-F238E27FC236}">
                <a16:creationId xmlns:a16="http://schemas.microsoft.com/office/drawing/2014/main" id="{C2EB3FA5-5D1C-ED4D-9827-914D5836996D}"/>
              </a:ext>
            </a:extLst>
          </p:cNvPr>
          <p:cNvSpPr/>
          <p:nvPr/>
        </p:nvSpPr>
        <p:spPr>
          <a:xfrm>
            <a:off x="696097" y="5638800"/>
            <a:ext cx="8305800" cy="646331"/>
          </a:xfrm>
          <a:prstGeom prst="rect">
            <a:avLst/>
          </a:prstGeom>
          <a:solidFill>
            <a:schemeClr val="bg1"/>
          </a:solidFill>
        </p:spPr>
        <p:txBody>
          <a:bodyPr wrap="square">
            <a:spAutoFit/>
          </a:bodyPr>
          <a:lstStyle/>
          <a:p>
            <a:r>
              <a:rPr lang="en-US"/>
              <a:t>Africa RISING project manager </a:t>
            </a:r>
            <a:r>
              <a:rPr lang="en-US" i="1"/>
              <a:t>Irmgard Hoeschle-Zeledon </a:t>
            </a:r>
            <a:r>
              <a:rPr lang="en-US"/>
              <a:t>seeks a point from NAFAKA on some of the improved maize varieties in Iringa district.</a:t>
            </a:r>
            <a:endParaRPr lang="en-TZ"/>
          </a:p>
        </p:txBody>
      </p:sp>
      <p:pic>
        <p:nvPicPr>
          <p:cNvPr id="6" name="Picture 5">
            <a:extLst>
              <a:ext uri="{FF2B5EF4-FFF2-40B4-BE49-F238E27FC236}">
                <a16:creationId xmlns:a16="http://schemas.microsoft.com/office/drawing/2014/main" id="{8DC70C66-7856-4FAA-9B75-FF1F9A70E266}"/>
              </a:ext>
            </a:extLst>
          </p:cNvPr>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85800" y="228600"/>
            <a:ext cx="8305800" cy="5110797"/>
          </a:xfrm>
          <a:prstGeom prst="rect">
            <a:avLst/>
          </a:prstGeom>
          <a:noFill/>
          <a:ln>
            <a:noFill/>
          </a:ln>
        </p:spPr>
      </p:pic>
    </p:spTree>
    <p:extLst>
      <p:ext uri="{BB962C8B-B14F-4D97-AF65-F5344CB8AC3E}">
        <p14:creationId xmlns:p14="http://schemas.microsoft.com/office/powerpoint/2010/main" val="408064228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5C41E6A9-79C8-3149-812E-E1C6115E9472}"/>
              </a:ext>
            </a:extLst>
          </p:cNvPr>
          <p:cNvSpPr txBox="1"/>
          <p:nvPr/>
        </p:nvSpPr>
        <p:spPr>
          <a:xfrm>
            <a:off x="322521" y="4922345"/>
            <a:ext cx="8534400" cy="584775"/>
          </a:xfrm>
          <a:prstGeom prst="rect">
            <a:avLst/>
          </a:prstGeom>
          <a:solidFill>
            <a:schemeClr val="bg1"/>
          </a:solidFill>
        </p:spPr>
        <p:txBody>
          <a:bodyPr wrap="square" rtlCol="0">
            <a:spAutoFit/>
          </a:bodyPr>
          <a:lstStyle/>
          <a:p>
            <a:endParaRPr lang="en-US" sz="3200" dirty="0"/>
          </a:p>
        </p:txBody>
      </p:sp>
      <p:sp>
        <p:nvSpPr>
          <p:cNvPr id="5" name="Rectangle 4">
            <a:extLst>
              <a:ext uri="{FF2B5EF4-FFF2-40B4-BE49-F238E27FC236}">
                <a16:creationId xmlns:a16="http://schemas.microsoft.com/office/drawing/2014/main" id="{395DCAD0-6BC6-AB48-8024-6EEF9B38D33B}"/>
              </a:ext>
            </a:extLst>
          </p:cNvPr>
          <p:cNvSpPr/>
          <p:nvPr/>
        </p:nvSpPr>
        <p:spPr>
          <a:xfrm>
            <a:off x="545805" y="5486400"/>
            <a:ext cx="8305800" cy="1200329"/>
          </a:xfrm>
          <a:prstGeom prst="rect">
            <a:avLst/>
          </a:prstGeom>
          <a:solidFill>
            <a:schemeClr val="bg1"/>
          </a:solidFill>
        </p:spPr>
        <p:txBody>
          <a:bodyPr wrap="square">
            <a:spAutoFit/>
          </a:bodyPr>
          <a:lstStyle/>
          <a:p>
            <a:pPr algn="just"/>
            <a:r>
              <a:rPr lang="en-US" dirty="0"/>
              <a:t>One of the farms cultivating Quality Declared Bean seeds (QDS) in </a:t>
            </a:r>
            <a:r>
              <a:rPr lang="en-US" dirty="0" err="1"/>
              <a:t>Mbarali</a:t>
            </a:r>
            <a:r>
              <a:rPr lang="en-US" dirty="0"/>
              <a:t> district </a:t>
            </a:r>
            <a:endParaRPr lang="en-TZ" sz="2000" dirty="0"/>
          </a:p>
          <a:p>
            <a:pPr algn="just"/>
            <a:r>
              <a:rPr lang="en-US" dirty="0"/>
              <a:t>The demand for quality declared bean seeds in </a:t>
            </a:r>
            <a:r>
              <a:rPr lang="en-US" dirty="0" err="1"/>
              <a:t>Mbarali</a:t>
            </a:r>
            <a:r>
              <a:rPr lang="en-US" dirty="0"/>
              <a:t> district has increased in the recent past due to sensitization work done by village extension officers.</a:t>
            </a:r>
            <a:endParaRPr lang="en-TZ" dirty="0"/>
          </a:p>
          <a:p>
            <a:endParaRPr lang="en-US" dirty="0"/>
          </a:p>
        </p:txBody>
      </p:sp>
      <p:pic>
        <p:nvPicPr>
          <p:cNvPr id="7" name="Picture 6">
            <a:extLst>
              <a:ext uri="{FF2B5EF4-FFF2-40B4-BE49-F238E27FC236}">
                <a16:creationId xmlns:a16="http://schemas.microsoft.com/office/drawing/2014/main" id="{D54E8A38-B338-4D9D-B72B-735953D5E2B6}"/>
              </a:ext>
            </a:extLst>
          </p:cNvPr>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22521" y="228600"/>
            <a:ext cx="8529084" cy="4968557"/>
          </a:xfrm>
          <a:prstGeom prst="rect">
            <a:avLst/>
          </a:prstGeom>
          <a:noFill/>
          <a:ln>
            <a:noFill/>
          </a:ln>
        </p:spPr>
      </p:pic>
    </p:spTree>
    <p:extLst>
      <p:ext uri="{BB962C8B-B14F-4D97-AF65-F5344CB8AC3E}">
        <p14:creationId xmlns:p14="http://schemas.microsoft.com/office/powerpoint/2010/main" val="249619740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14285C9E-8E4B-1147-AADC-14AAB51EED9B}"/>
              </a:ext>
            </a:extLst>
          </p:cNvPr>
          <p:cNvSpPr txBox="1"/>
          <p:nvPr/>
        </p:nvSpPr>
        <p:spPr>
          <a:xfrm>
            <a:off x="4762" y="6113516"/>
            <a:ext cx="9144000" cy="1477328"/>
          </a:xfrm>
          <a:prstGeom prst="rect">
            <a:avLst/>
          </a:prstGeom>
          <a:solidFill>
            <a:schemeClr val="bg1"/>
          </a:solidFill>
        </p:spPr>
        <p:txBody>
          <a:bodyPr wrap="square" rtlCol="0">
            <a:spAutoFit/>
          </a:bodyPr>
          <a:lstStyle/>
          <a:p>
            <a:pPr algn="just"/>
            <a:r>
              <a:rPr lang="en-US" dirty="0"/>
              <a:t>Senior Scientist Dr. Justus Ochieng takes the monitoring team through the process of establishing healthy vegetable seedlings through use of organic </a:t>
            </a:r>
            <a:r>
              <a:rPr lang="en-US" dirty="0" err="1"/>
              <a:t>manure.The</a:t>
            </a:r>
            <a:r>
              <a:rPr lang="en-US" dirty="0"/>
              <a:t> project in </a:t>
            </a:r>
            <a:r>
              <a:rPr lang="en-US" dirty="0" err="1"/>
              <a:t>Karatu</a:t>
            </a:r>
            <a:r>
              <a:rPr lang="en-US" dirty="0"/>
              <a:t> district is supported by Africa RISING and implemented by the World Vegetable Centre .Framers are opting for naturally made manure as opposed to industrially made to improve household nutrition.</a:t>
            </a:r>
            <a:endParaRPr lang="en-TZ" dirty="0"/>
          </a:p>
        </p:txBody>
      </p:sp>
      <p:pic>
        <p:nvPicPr>
          <p:cNvPr id="5" name="Picture 4">
            <a:extLst>
              <a:ext uri="{FF2B5EF4-FFF2-40B4-BE49-F238E27FC236}">
                <a16:creationId xmlns:a16="http://schemas.microsoft.com/office/drawing/2014/main" id="{83BCC527-8524-4A78-8832-AC61FD3333E6}"/>
              </a:ext>
            </a:extLst>
          </p:cNvPr>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04800" y="457200"/>
            <a:ext cx="8686800" cy="5410200"/>
          </a:xfrm>
          <a:prstGeom prst="rect">
            <a:avLst/>
          </a:prstGeom>
          <a:noFill/>
          <a:ln>
            <a:noFill/>
          </a:ln>
        </p:spPr>
      </p:pic>
    </p:spTree>
    <p:extLst>
      <p:ext uri="{BB962C8B-B14F-4D97-AF65-F5344CB8AC3E}">
        <p14:creationId xmlns:p14="http://schemas.microsoft.com/office/powerpoint/2010/main" val="18119341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01FAC57-9016-4B48-AD27-D2BB6F94005C}"/>
              </a:ext>
            </a:extLst>
          </p:cNvPr>
          <p:cNvSpPr txBox="1"/>
          <p:nvPr/>
        </p:nvSpPr>
        <p:spPr>
          <a:xfrm>
            <a:off x="180975" y="6260068"/>
            <a:ext cx="8658225" cy="369332"/>
          </a:xfrm>
          <a:prstGeom prst="rect">
            <a:avLst/>
          </a:prstGeom>
          <a:solidFill>
            <a:schemeClr val="bg1"/>
          </a:solidFill>
        </p:spPr>
        <p:txBody>
          <a:bodyPr wrap="square" rtlCol="0">
            <a:spAutoFit/>
          </a:bodyPr>
          <a:lstStyle/>
          <a:p>
            <a:r>
              <a:rPr lang="en-US"/>
              <a:t>Pius Lubendi has been trained on vegetable production by using organic manure</a:t>
            </a:r>
            <a:endParaRPr lang="en-TZ"/>
          </a:p>
        </p:txBody>
      </p:sp>
      <p:pic>
        <p:nvPicPr>
          <p:cNvPr id="5" name="Picture 4">
            <a:extLst>
              <a:ext uri="{FF2B5EF4-FFF2-40B4-BE49-F238E27FC236}">
                <a16:creationId xmlns:a16="http://schemas.microsoft.com/office/drawing/2014/main" id="{4288CCF2-719D-4F81-BE59-94EACEA5B231}"/>
              </a:ext>
            </a:extLst>
          </p:cNvPr>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85775" y="381000"/>
            <a:ext cx="8658225" cy="4952999"/>
          </a:xfrm>
          <a:prstGeom prst="rect">
            <a:avLst/>
          </a:prstGeom>
          <a:noFill/>
          <a:ln>
            <a:noFill/>
          </a:ln>
        </p:spPr>
      </p:pic>
    </p:spTree>
    <p:extLst>
      <p:ext uri="{BB962C8B-B14F-4D97-AF65-F5344CB8AC3E}">
        <p14:creationId xmlns:p14="http://schemas.microsoft.com/office/powerpoint/2010/main" val="176154268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Picture 24"/>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9939" y="0"/>
            <a:ext cx="9144000" cy="13489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Content Placeholder 2"/>
          <p:cNvSpPr txBox="1">
            <a:spLocks/>
          </p:cNvSpPr>
          <p:nvPr/>
        </p:nvSpPr>
        <p:spPr>
          <a:xfrm>
            <a:off x="533400" y="2057401"/>
            <a:ext cx="8229600" cy="3505200"/>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2400" b="0" i="0" u="none" strike="noStrike" kern="1200" cap="none" spc="0" normalizeH="0" baseline="0" noProof="0" dirty="0">
                <a:ln>
                  <a:noFill/>
                </a:ln>
                <a:solidFill>
                  <a:sysClr val="windowText" lastClr="000000"/>
                </a:solidFill>
                <a:effectLst/>
                <a:uLnTx/>
                <a:uFillTx/>
                <a:ea typeface="+mn-ea"/>
                <a:cs typeface="+mn-cs"/>
              </a:rPr>
              <a:t>Produced by Africa</a:t>
            </a:r>
            <a:r>
              <a:rPr kumimoji="0" lang="en-US" sz="2400" b="0" i="0" u="none" strike="noStrike" kern="1200" cap="none" spc="0" normalizeH="0" noProof="0" dirty="0">
                <a:ln>
                  <a:noFill/>
                </a:ln>
                <a:solidFill>
                  <a:sysClr val="windowText" lastClr="000000"/>
                </a:solidFill>
                <a:effectLst/>
                <a:uLnTx/>
                <a:uFillTx/>
                <a:ea typeface="+mn-ea"/>
                <a:cs typeface="+mn-cs"/>
              </a:rPr>
              <a:t> RISING Program </a:t>
            </a:r>
            <a:endParaRPr kumimoji="0" lang="en-US" sz="2400" b="0" i="0" u="none" strike="noStrike" kern="1200" cap="none" spc="0" normalizeH="0" baseline="0" noProof="0" dirty="0">
              <a:ln>
                <a:noFill/>
              </a:ln>
              <a:solidFill>
                <a:sysClr val="windowText" lastClr="000000"/>
              </a:solidFill>
              <a:effectLst/>
              <a:uLnTx/>
              <a:uFillTx/>
              <a:ea typeface="+mn-ea"/>
              <a:cs typeface="+mn-cs"/>
            </a:endParaRPr>
          </a:p>
          <a:p>
            <a:pPr marL="0" indent="0" algn="ctr">
              <a:buNone/>
              <a:defRPr/>
            </a:pPr>
            <a:r>
              <a:rPr kumimoji="0" lang="en-US" sz="2400" b="0" i="0" u="none" strike="noStrike" kern="1200" cap="none" spc="0" normalizeH="0" baseline="0" noProof="0" dirty="0">
                <a:ln>
                  <a:noFill/>
                </a:ln>
                <a:solidFill>
                  <a:sysClr val="windowText" lastClr="000000"/>
                </a:solidFill>
                <a:effectLst/>
                <a:uLnTx/>
                <a:uFillTx/>
                <a:ea typeface="+mn-ea"/>
                <a:cs typeface="+mn-cs"/>
              </a:rPr>
              <a:t>Compiled by Bevin Bhoke  </a:t>
            </a:r>
            <a:endParaRPr kumimoji="0" lang="en-US" sz="2400" b="0" i="0" u="none" strike="noStrike" kern="1200" cap="none" spc="0" normalizeH="0" noProof="0" dirty="0">
              <a:ln>
                <a:noFill/>
              </a:ln>
              <a:solidFill>
                <a:sysClr val="windowText" lastClr="000000"/>
              </a:solidFill>
              <a:effectLst/>
              <a:uLnTx/>
              <a:uFillTx/>
              <a:ea typeface="+mn-ea"/>
              <a:cs typeface="+mn-cs"/>
            </a:endParaRPr>
          </a:p>
          <a:p>
            <a:pPr marL="0" indent="0">
              <a:buNone/>
              <a:defRPr/>
            </a:pPr>
            <a:endParaRPr kumimoji="0" lang="en-US" sz="2400" b="0" i="0" u="none" strike="noStrike" kern="1200" cap="none" spc="0" normalizeH="0" noProof="0" dirty="0">
              <a:ln>
                <a:noFill/>
              </a:ln>
              <a:solidFill>
                <a:sysClr val="windowText" lastClr="000000"/>
              </a:solidFill>
              <a:effectLst/>
              <a:uLnTx/>
              <a:uFillTx/>
              <a:ea typeface="+mn-ea"/>
              <a:cs typeface="+mn-cs"/>
            </a:endParaRPr>
          </a:p>
          <a:p>
            <a:pPr marL="0" indent="0">
              <a:buNone/>
              <a:defRPr/>
            </a:pPr>
            <a:endParaRPr kumimoji="0" lang="en-US" sz="2400" b="0" i="0" u="none" strike="noStrike" kern="1200" cap="none" spc="0" normalizeH="0" baseline="0" noProof="0" dirty="0">
              <a:ln>
                <a:noFill/>
              </a:ln>
              <a:solidFill>
                <a:sysClr val="windowText" lastClr="000000"/>
              </a:solidFill>
              <a:effectLst/>
              <a:uLnTx/>
              <a:uFillTx/>
              <a:ea typeface="+mn-ea"/>
              <a:cs typeface="+mn-cs"/>
            </a:endParaRPr>
          </a:p>
          <a:p>
            <a:pPr marL="0" lvl="0" indent="0" algn="ctr">
              <a:buNone/>
            </a:pPr>
            <a:r>
              <a:rPr kumimoji="0" lang="en-US" sz="2400" b="0" i="0" u="none" strike="noStrike" kern="1200" cap="none" spc="0" normalizeH="0" baseline="0" noProof="0" dirty="0">
                <a:ln>
                  <a:noFill/>
                </a:ln>
                <a:solidFill>
                  <a:sysClr val="windowText" lastClr="000000"/>
                </a:solidFill>
                <a:effectLst/>
                <a:uLnTx/>
                <a:uFillTx/>
                <a:ea typeface="+mn-ea"/>
                <a:cs typeface="+mn-cs"/>
              </a:rPr>
              <a:t>Photo credits</a:t>
            </a:r>
            <a:r>
              <a:rPr lang="en-US" sz="2400" dirty="0">
                <a:solidFill>
                  <a:sysClr val="windowText" lastClr="000000"/>
                </a:solidFill>
              </a:rPr>
              <a:t>: Bevin Bhoke</a:t>
            </a:r>
            <a:endParaRPr kumimoji="0" lang="en-US" sz="2400" b="0" i="0" u="none" strike="noStrike" kern="1200" cap="none" spc="0" normalizeH="0" baseline="0" noProof="0" dirty="0">
              <a:ln>
                <a:noFill/>
              </a:ln>
              <a:solidFill>
                <a:sysClr val="windowText" lastClr="000000"/>
              </a:solidFill>
              <a:effectLst/>
              <a:uLnTx/>
              <a:uFillTx/>
              <a:ea typeface="+mn-ea"/>
              <a:cs typeface="+mn-cs"/>
            </a:endParaRPr>
          </a:p>
        </p:txBody>
      </p:sp>
    </p:spTree>
    <p:extLst>
      <p:ext uri="{BB962C8B-B14F-4D97-AF65-F5344CB8AC3E}">
        <p14:creationId xmlns:p14="http://schemas.microsoft.com/office/powerpoint/2010/main" val="659886159"/>
      </p:ext>
    </p:extLst>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475891" y="1905000"/>
            <a:ext cx="7620000" cy="1143000"/>
          </a:xfrm>
          <a:prstGeom prst="rect">
            <a:avLst/>
          </a:prstGeom>
        </p:spPr>
        <p:txBody>
          <a:bodyPr/>
          <a:lstStyle>
            <a:lvl1pPr algn="l" defTabSz="914400" rtl="0" eaLnBrk="1" latinLnBrk="0" hangingPunct="1">
              <a:spcBef>
                <a:spcPct val="0"/>
              </a:spcBef>
              <a:buNone/>
              <a:defRPr sz="4600" kern="1200" cap="none" spc="-100" baseline="0">
                <a:ln>
                  <a:noFill/>
                </a:ln>
                <a:solidFill>
                  <a:schemeClr val="tx2"/>
                </a:solidFill>
                <a:effectLst/>
                <a:latin typeface="+mn-lt"/>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600" b="0" i="0" u="none" strike="noStrike" kern="1200" cap="none" spc="-100" normalizeH="0" baseline="0" noProof="0" dirty="0">
                <a:ln>
                  <a:noFill/>
                </a:ln>
                <a:solidFill>
                  <a:srgbClr val="156834"/>
                </a:solidFill>
                <a:effectLst/>
                <a:uLnTx/>
                <a:uFillTx/>
                <a:latin typeface="Gill Sans" pitchFamily="34" charset="0"/>
                <a:ea typeface="+mj-ea"/>
                <a:cs typeface="+mj-cs"/>
              </a:rPr>
              <a:t>Thank You</a:t>
            </a:r>
          </a:p>
        </p:txBody>
      </p:sp>
    </p:spTree>
    <p:extLst>
      <p:ext uri="{BB962C8B-B14F-4D97-AF65-F5344CB8AC3E}">
        <p14:creationId xmlns:p14="http://schemas.microsoft.com/office/powerpoint/2010/main" val="94041798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38FB13E2-432E-3247-804B-90CD533F3DA5}"/>
              </a:ext>
            </a:extLst>
          </p:cNvPr>
          <p:cNvSpPr txBox="1"/>
          <p:nvPr/>
        </p:nvSpPr>
        <p:spPr>
          <a:xfrm>
            <a:off x="381000" y="1295400"/>
            <a:ext cx="2667000" cy="584775"/>
          </a:xfrm>
          <a:prstGeom prst="rect">
            <a:avLst/>
          </a:prstGeom>
          <a:noFill/>
        </p:spPr>
        <p:txBody>
          <a:bodyPr wrap="square" rtlCol="0">
            <a:spAutoFit/>
          </a:bodyPr>
          <a:lstStyle/>
          <a:p>
            <a:r>
              <a:rPr lang="en-US" sz="3200" dirty="0"/>
              <a:t>Background </a:t>
            </a:r>
          </a:p>
        </p:txBody>
      </p:sp>
      <p:sp>
        <p:nvSpPr>
          <p:cNvPr id="4" name="TextBox 3">
            <a:extLst>
              <a:ext uri="{FF2B5EF4-FFF2-40B4-BE49-F238E27FC236}">
                <a16:creationId xmlns:a16="http://schemas.microsoft.com/office/drawing/2014/main" id="{4BFB12F9-C4A9-4547-86C3-E888E92C6E79}"/>
              </a:ext>
            </a:extLst>
          </p:cNvPr>
          <p:cNvSpPr txBox="1"/>
          <p:nvPr/>
        </p:nvSpPr>
        <p:spPr>
          <a:xfrm>
            <a:off x="381000" y="1952685"/>
            <a:ext cx="8458200" cy="4247317"/>
          </a:xfrm>
          <a:prstGeom prst="rect">
            <a:avLst/>
          </a:prstGeom>
          <a:noFill/>
        </p:spPr>
        <p:txBody>
          <a:bodyPr wrap="square" rtlCol="0">
            <a:spAutoFit/>
          </a:bodyPr>
          <a:lstStyle/>
          <a:p>
            <a:r>
              <a:rPr lang="en-US" dirty="0"/>
              <a:t>The Africa RISING Field Monitoring event was held in Tanzania from the 18</a:t>
            </a:r>
            <a:r>
              <a:rPr lang="en-US" baseline="30000" dirty="0"/>
              <a:t>th</a:t>
            </a:r>
            <a:r>
              <a:rPr lang="en-US" dirty="0"/>
              <a:t> -31</a:t>
            </a:r>
            <a:r>
              <a:rPr lang="en-US" baseline="30000" dirty="0"/>
              <a:t>st</a:t>
            </a:r>
            <a:r>
              <a:rPr lang="en-US" dirty="0"/>
              <a:t> March 2019. </a:t>
            </a:r>
          </a:p>
          <a:p>
            <a:endParaRPr lang="en-US" dirty="0"/>
          </a:p>
          <a:p>
            <a:r>
              <a:rPr lang="en-US" dirty="0"/>
              <a:t>The exercise that was conducted by the Africa RISING project Manager Irmgard Hoeschle-Zeledon accompanied by  a representative from the project steering committee Mr. Felix </a:t>
            </a:r>
            <a:r>
              <a:rPr lang="en-US" dirty="0" err="1"/>
              <a:t>Chipojola</a:t>
            </a:r>
            <a:r>
              <a:rPr lang="en-US" dirty="0"/>
              <a:t>, ESA Chief Scientist Prof. Bekunda Mateete and project core staff members targeted areas where Africa RISING is implementing activities in Tanzania.</a:t>
            </a:r>
          </a:p>
          <a:p>
            <a:endParaRPr lang="en-US" dirty="0"/>
          </a:p>
          <a:p>
            <a:r>
              <a:rPr lang="en-US" dirty="0"/>
              <a:t>The aim of the visit was to understand the implementation status of the project’s research agenda through monitoring and identifying challenges. The visit also provided an opportunity for the team to interact with small holder farmers and practically learn and engage in practical discussions.</a:t>
            </a:r>
          </a:p>
          <a:p>
            <a:endParaRPr lang="en-TZ" dirty="0"/>
          </a:p>
          <a:p>
            <a:r>
              <a:rPr lang="en-US" dirty="0"/>
              <a:t>This photo report captures some highlights of the 13 days event . </a:t>
            </a:r>
          </a:p>
        </p:txBody>
      </p:sp>
    </p:spTree>
    <p:extLst>
      <p:ext uri="{BB962C8B-B14F-4D97-AF65-F5344CB8AC3E}">
        <p14:creationId xmlns:p14="http://schemas.microsoft.com/office/powerpoint/2010/main" val="5011363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7309214B-9B60-4A94-88B5-44CB8D263285}"/>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cstate="email">
            <a:extLst>
              <a:ext uri="{28A0092B-C50C-407E-A947-70E740481C1C}">
                <a14:useLocalDpi xmlns:a14="http://schemas.microsoft.com/office/drawing/2010/main"/>
              </a:ext>
            </a:extLst>
          </a:blip>
          <a:srcRect b="26004"/>
          <a:stretch>
            <a:fillRect/>
          </a:stretch>
        </p:blipFill>
        <p:spPr>
          <a:xfrm>
            <a:off x="0" y="1783365"/>
            <a:ext cx="9144000" cy="5074635"/>
          </a:xfrm>
          <a:custGeom>
            <a:avLst/>
            <a:gdLst>
              <a:gd name="connsiteX0" fmla="*/ 0 w 12192000"/>
              <a:gd name="connsiteY0" fmla="*/ 0 h 5074635"/>
              <a:gd name="connsiteX1" fmla="*/ 12192000 w 12192000"/>
              <a:gd name="connsiteY1" fmla="*/ 0 h 5074635"/>
              <a:gd name="connsiteX2" fmla="*/ 12192000 w 12192000"/>
              <a:gd name="connsiteY2" fmla="*/ 5074635 h 5074635"/>
              <a:gd name="connsiteX3" fmla="*/ 0 w 12192000"/>
              <a:gd name="connsiteY3" fmla="*/ 5074635 h 5074635"/>
            </a:gdLst>
            <a:ahLst/>
            <a:cxnLst>
              <a:cxn ang="0">
                <a:pos x="connsiteX0" y="connsiteY0"/>
              </a:cxn>
              <a:cxn ang="0">
                <a:pos x="connsiteX1" y="connsiteY1"/>
              </a:cxn>
              <a:cxn ang="0">
                <a:pos x="connsiteX2" y="connsiteY2"/>
              </a:cxn>
              <a:cxn ang="0">
                <a:pos x="connsiteX3" y="connsiteY3"/>
              </a:cxn>
            </a:cxnLst>
            <a:rect l="l" t="t" r="r" b="b"/>
            <a:pathLst>
              <a:path w="12192000" h="5074635">
                <a:moveTo>
                  <a:pt x="0" y="0"/>
                </a:moveTo>
                <a:lnTo>
                  <a:pt x="12192000" y="0"/>
                </a:lnTo>
                <a:lnTo>
                  <a:pt x="12192000" y="5074635"/>
                </a:lnTo>
                <a:lnTo>
                  <a:pt x="0" y="5074635"/>
                </a:lnTo>
                <a:close/>
              </a:path>
            </a:pathLst>
          </a:custGeom>
        </p:spPr>
      </p:pic>
      <p:sp>
        <p:nvSpPr>
          <p:cNvPr id="4" name="Rectangle 3">
            <a:extLst>
              <a:ext uri="{FF2B5EF4-FFF2-40B4-BE49-F238E27FC236}">
                <a16:creationId xmlns:a16="http://schemas.microsoft.com/office/drawing/2014/main" id="{1360E99C-9E79-C845-8F33-5CAAA4EBB4C1}"/>
              </a:ext>
            </a:extLst>
          </p:cNvPr>
          <p:cNvSpPr/>
          <p:nvPr/>
        </p:nvSpPr>
        <p:spPr>
          <a:xfrm>
            <a:off x="228600" y="5943600"/>
            <a:ext cx="8915400" cy="1000274"/>
          </a:xfrm>
          <a:prstGeom prst="rect">
            <a:avLst/>
          </a:prstGeom>
          <a:solidFill>
            <a:schemeClr val="bg1"/>
          </a:solidFill>
        </p:spPr>
        <p:txBody>
          <a:bodyPr wrap="square">
            <a:spAutoFit/>
          </a:bodyPr>
          <a:lstStyle/>
          <a:p>
            <a:pPr>
              <a:spcAft>
                <a:spcPts val="600"/>
              </a:spcAft>
            </a:pPr>
            <a:r>
              <a:rPr lang="en-US" dirty="0">
                <a:latin typeface="Calibri" panose="020F0502020204030204" pitchFamily="34" charset="0"/>
              </a:rPr>
              <a:t>Africa RISING Program farmer interaction exercise in Mbeya region. The event brought together senior scientists and researchers working on various research activities in Tanzania</a:t>
            </a:r>
          </a:p>
          <a:p>
            <a:pPr>
              <a:spcAft>
                <a:spcPts val="600"/>
              </a:spcAft>
            </a:pPr>
            <a:r>
              <a:rPr lang="en-US" dirty="0">
                <a:latin typeface="Calibri" panose="020F0502020204030204" pitchFamily="34" charset="0"/>
              </a:rPr>
              <a:t> </a:t>
            </a:r>
          </a:p>
        </p:txBody>
      </p:sp>
      <p:pic>
        <p:nvPicPr>
          <p:cNvPr id="6" name="Picture 5">
            <a:extLst>
              <a:ext uri="{FF2B5EF4-FFF2-40B4-BE49-F238E27FC236}">
                <a16:creationId xmlns:a16="http://schemas.microsoft.com/office/drawing/2014/main" id="{7AB62C05-7F31-4292-8315-CE29D2F316F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2400" y="381000"/>
            <a:ext cx="8991600" cy="5562600"/>
          </a:xfrm>
          <a:prstGeom prst="rect">
            <a:avLst/>
          </a:prstGeom>
        </p:spPr>
      </p:pic>
    </p:spTree>
    <p:extLst>
      <p:ext uri="{BB962C8B-B14F-4D97-AF65-F5344CB8AC3E}">
        <p14:creationId xmlns:p14="http://schemas.microsoft.com/office/powerpoint/2010/main" val="116131809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F5904661-D26D-419A-97DB-4E073ABBF93F}"/>
              </a:ext>
            </a:extLst>
          </p:cNvPr>
          <p:cNvSpPr/>
          <p:nvPr/>
        </p:nvSpPr>
        <p:spPr>
          <a:xfrm>
            <a:off x="69260" y="5987420"/>
            <a:ext cx="5548032" cy="923330"/>
          </a:xfrm>
          <a:prstGeom prst="rect">
            <a:avLst/>
          </a:prstGeom>
        </p:spPr>
        <p:txBody>
          <a:bodyPr wrap="square">
            <a:spAutoFit/>
          </a:bodyPr>
          <a:lstStyle/>
          <a:p>
            <a:pPr>
              <a:spcAft>
                <a:spcPts val="600"/>
              </a:spcAft>
            </a:pPr>
            <a:r>
              <a:rPr lang="en-US" dirty="0">
                <a:latin typeface="Calibri" panose="020F0502020204030204" pitchFamily="34" charset="0"/>
              </a:rPr>
              <a:t>Africa RISING team meets partners and local government representatives in various sites before undertaking the monitoring exercise </a:t>
            </a:r>
            <a:endParaRPr lang="en-US" dirty="0"/>
          </a:p>
        </p:txBody>
      </p:sp>
      <p:pic>
        <p:nvPicPr>
          <p:cNvPr id="4" name="Picture 3">
            <a:extLst>
              <a:ext uri="{FF2B5EF4-FFF2-40B4-BE49-F238E27FC236}">
                <a16:creationId xmlns:a16="http://schemas.microsoft.com/office/drawing/2014/main" id="{273E1CF4-05A3-4A77-B02C-77829A68D6C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9260" y="9525"/>
            <a:ext cx="4502740" cy="2886075"/>
          </a:xfrm>
          <a:prstGeom prst="rect">
            <a:avLst/>
          </a:prstGeom>
        </p:spPr>
      </p:pic>
      <p:pic>
        <p:nvPicPr>
          <p:cNvPr id="12" name="Picture 11">
            <a:extLst>
              <a:ext uri="{FF2B5EF4-FFF2-40B4-BE49-F238E27FC236}">
                <a16:creationId xmlns:a16="http://schemas.microsoft.com/office/drawing/2014/main" id="{B9F967AD-3283-41DE-8A33-98A1CECF474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521790" y="-71438"/>
            <a:ext cx="4572000" cy="3048000"/>
          </a:xfrm>
          <a:prstGeom prst="rect">
            <a:avLst/>
          </a:prstGeom>
        </p:spPr>
      </p:pic>
      <p:pic>
        <p:nvPicPr>
          <p:cNvPr id="15" name="Picture 14">
            <a:extLst>
              <a:ext uri="{FF2B5EF4-FFF2-40B4-BE49-F238E27FC236}">
                <a16:creationId xmlns:a16="http://schemas.microsoft.com/office/drawing/2014/main" id="{EDD1269A-E89E-467B-8378-4198DA4DB75C}"/>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595968" y="2673128"/>
            <a:ext cx="5548032" cy="3314292"/>
          </a:xfrm>
          <a:prstGeom prst="rect">
            <a:avLst/>
          </a:prstGeom>
        </p:spPr>
      </p:pic>
      <p:pic>
        <p:nvPicPr>
          <p:cNvPr id="18" name="Picture 17">
            <a:extLst>
              <a:ext uri="{FF2B5EF4-FFF2-40B4-BE49-F238E27FC236}">
                <a16:creationId xmlns:a16="http://schemas.microsoft.com/office/drawing/2014/main" id="{32A0F081-20B1-4FD3-ACFC-255F7C62F252}"/>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9133" y="3020382"/>
            <a:ext cx="3615576" cy="2886076"/>
          </a:xfrm>
          <a:prstGeom prst="rect">
            <a:avLst/>
          </a:prstGeom>
        </p:spPr>
      </p:pic>
    </p:spTree>
    <p:extLst>
      <p:ext uri="{BB962C8B-B14F-4D97-AF65-F5344CB8AC3E}">
        <p14:creationId xmlns:p14="http://schemas.microsoft.com/office/powerpoint/2010/main" val="178158530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E332B26-C1A7-468B-8BB9-E51038440947}"/>
              </a:ext>
            </a:extLst>
          </p:cNvPr>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52400" y="1447800"/>
            <a:ext cx="8839200" cy="5410200"/>
          </a:xfrm>
          <a:prstGeom prst="rect">
            <a:avLst/>
          </a:prstGeom>
          <a:noFill/>
          <a:ln>
            <a:noFill/>
          </a:ln>
        </p:spPr>
      </p:pic>
    </p:spTree>
    <p:extLst>
      <p:ext uri="{BB962C8B-B14F-4D97-AF65-F5344CB8AC3E}">
        <p14:creationId xmlns:p14="http://schemas.microsoft.com/office/powerpoint/2010/main" val="245914084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BDC2FC1-417D-4932-BB90-CC8EDDD540BA}"/>
              </a:ext>
            </a:extLst>
          </p:cNvPr>
          <p:cNvSpPr/>
          <p:nvPr/>
        </p:nvSpPr>
        <p:spPr>
          <a:xfrm>
            <a:off x="0" y="5334000"/>
            <a:ext cx="9143999" cy="1754326"/>
          </a:xfrm>
          <a:prstGeom prst="rect">
            <a:avLst/>
          </a:prstGeom>
          <a:solidFill>
            <a:schemeClr val="bg1"/>
          </a:solidFill>
        </p:spPr>
        <p:txBody>
          <a:bodyPr wrap="square">
            <a:spAutoFit/>
          </a:bodyPr>
          <a:lstStyle/>
          <a:p>
            <a:r>
              <a:rPr lang="en-US" dirty="0"/>
              <a:t>Senior Scientist Job </a:t>
            </a:r>
            <a:r>
              <a:rPr lang="en-US" dirty="0" err="1"/>
              <a:t>Kihara</a:t>
            </a:r>
            <a:r>
              <a:rPr lang="en-US" dirty="0"/>
              <a:t> explains a point to Africa RISING project manager Irmgard Hoeschle-Zeledon, on progress made on testing different climate smart technologies in Babati region. The research seeks to establish smart agricultural technologies and crop varieties that can be adopted by farmers in the region.</a:t>
            </a:r>
            <a:endParaRPr lang="en-TZ" dirty="0"/>
          </a:p>
          <a:p>
            <a:r>
              <a:rPr lang="en-US" dirty="0"/>
              <a:t>Looking on is project Chief Scientist Mateete Bekunda (with hat), project economist Julius Manda ( red t-shirt) and Africa RISING steering committee member Mr. Felix</a:t>
            </a:r>
          </a:p>
        </p:txBody>
      </p:sp>
      <p:pic>
        <p:nvPicPr>
          <p:cNvPr id="5" name="Picture 4">
            <a:extLst>
              <a:ext uri="{FF2B5EF4-FFF2-40B4-BE49-F238E27FC236}">
                <a16:creationId xmlns:a16="http://schemas.microsoft.com/office/drawing/2014/main" id="{946F9B62-3743-45FD-A466-3F48CB196747}"/>
              </a:ext>
            </a:extLst>
          </p:cNvPr>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57200" y="347483"/>
            <a:ext cx="8305800" cy="4910317"/>
          </a:xfrm>
          <a:prstGeom prst="rect">
            <a:avLst/>
          </a:prstGeom>
          <a:noFill/>
          <a:ln>
            <a:noFill/>
          </a:ln>
        </p:spPr>
      </p:pic>
    </p:spTree>
    <p:extLst>
      <p:ext uri="{BB962C8B-B14F-4D97-AF65-F5344CB8AC3E}">
        <p14:creationId xmlns:p14="http://schemas.microsoft.com/office/powerpoint/2010/main" val="239103678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461BAACE-5B6C-4818-B3D5-F1A3FBAD2A8E}"/>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8681" y="2895"/>
            <a:ext cx="9135319" cy="5635906"/>
          </a:xfrm>
          <a:prstGeom prst="rect">
            <a:avLst/>
          </a:prstGeom>
        </p:spPr>
      </p:pic>
      <p:sp>
        <p:nvSpPr>
          <p:cNvPr id="4" name="Rectangle 3">
            <a:extLst>
              <a:ext uri="{FF2B5EF4-FFF2-40B4-BE49-F238E27FC236}">
                <a16:creationId xmlns:a16="http://schemas.microsoft.com/office/drawing/2014/main" id="{66437649-6F77-49A6-BEEA-5B3C26FC21AE}"/>
              </a:ext>
            </a:extLst>
          </p:cNvPr>
          <p:cNvSpPr/>
          <p:nvPr/>
        </p:nvSpPr>
        <p:spPr>
          <a:xfrm>
            <a:off x="8681" y="5304472"/>
            <a:ext cx="9440119" cy="1477328"/>
          </a:xfrm>
          <a:prstGeom prst="rect">
            <a:avLst/>
          </a:prstGeom>
          <a:solidFill>
            <a:schemeClr val="bg1"/>
          </a:solidFill>
        </p:spPr>
        <p:txBody>
          <a:bodyPr wrap="square">
            <a:spAutoFit/>
          </a:bodyPr>
          <a:lstStyle/>
          <a:p>
            <a:r>
              <a:rPr lang="en-US"/>
              <a:t>Sophia Hussein, a farmer beneficiary and owner of one of the demonstration plots being used by Africa RISING project to test the different agricultural technologies in Galopo region displays a visitor’s book that every visitor to her farm must sign before leaving. She says the tests have benefited her a great deal through direct involvement. She has benefited from lessons on how to improve legume productivity. </a:t>
            </a:r>
            <a:endParaRPr lang="en-TZ"/>
          </a:p>
        </p:txBody>
      </p:sp>
      <p:pic>
        <p:nvPicPr>
          <p:cNvPr id="5" name="Picture 4">
            <a:extLst>
              <a:ext uri="{FF2B5EF4-FFF2-40B4-BE49-F238E27FC236}">
                <a16:creationId xmlns:a16="http://schemas.microsoft.com/office/drawing/2014/main" id="{1BBC78A7-7E84-DC44-9977-2FE58A69BB0C}"/>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6200" y="1"/>
            <a:ext cx="9296400" cy="5304472"/>
          </a:xfrm>
          <a:prstGeom prst="rect">
            <a:avLst/>
          </a:prstGeom>
          <a:ln>
            <a:solidFill>
              <a:schemeClr val="bg1"/>
            </a:solidFill>
          </a:ln>
        </p:spPr>
      </p:pic>
      <p:pic>
        <p:nvPicPr>
          <p:cNvPr id="6" name="Picture 5">
            <a:extLst>
              <a:ext uri="{FF2B5EF4-FFF2-40B4-BE49-F238E27FC236}">
                <a16:creationId xmlns:a16="http://schemas.microsoft.com/office/drawing/2014/main" id="{84165362-AD53-4471-B676-BC1F2724CADF}"/>
              </a:ext>
            </a:extLst>
          </p:cNvPr>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6200" y="-152400"/>
            <a:ext cx="9296400" cy="5456871"/>
          </a:xfrm>
          <a:prstGeom prst="rect">
            <a:avLst/>
          </a:prstGeom>
          <a:noFill/>
          <a:ln>
            <a:noFill/>
          </a:ln>
        </p:spPr>
      </p:pic>
    </p:spTree>
    <p:extLst>
      <p:ext uri="{BB962C8B-B14F-4D97-AF65-F5344CB8AC3E}">
        <p14:creationId xmlns:p14="http://schemas.microsoft.com/office/powerpoint/2010/main" val="90781914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CA31E46E-C2D7-4B04-9282-45E82D87E849}"/>
              </a:ext>
            </a:extLst>
          </p:cNvPr>
          <p:cNvSpPr/>
          <p:nvPr/>
        </p:nvSpPr>
        <p:spPr>
          <a:xfrm>
            <a:off x="0" y="4826675"/>
            <a:ext cx="9144000" cy="2031325"/>
          </a:xfrm>
          <a:prstGeom prst="rect">
            <a:avLst/>
          </a:prstGeom>
          <a:solidFill>
            <a:schemeClr val="bg1"/>
          </a:solidFill>
        </p:spPr>
        <p:txBody>
          <a:bodyPr wrap="square">
            <a:spAutoFit/>
          </a:bodyPr>
          <a:lstStyle/>
          <a:p>
            <a:r>
              <a:rPr lang="en-US" dirty="0"/>
              <a:t>Africa RISING team talk to a farmer </a:t>
            </a:r>
            <a:r>
              <a:rPr lang="en-US" dirty="0" err="1"/>
              <a:t>Azinaeli</a:t>
            </a:r>
            <a:r>
              <a:rPr lang="en-US" dirty="0"/>
              <a:t> Christina </a:t>
            </a:r>
            <a:r>
              <a:rPr lang="en-US" dirty="0" err="1"/>
              <a:t>Gwatema</a:t>
            </a:r>
            <a:r>
              <a:rPr lang="en-US" dirty="0"/>
              <a:t> on her experience using PICs bags as opposed to conventional bags for post-harvest grain storage. Africa RISING has introduced hermetic grain storage technologies to small holder farmers in Tanzania. Tests have confirmed that the bags are effective in reducing post-harvest grain losses. </a:t>
            </a:r>
            <a:r>
              <a:rPr lang="en-TZ" dirty="0"/>
              <a:t>PICS are profitable and hence worth investing in. The net-benefit of PICS for an average maize producer is Tshs 3,727 (USD 1.7) per bag per storage season which is equivalent to Tshs 67,087  (USD 30.7) per household per season</a:t>
            </a:r>
            <a:endParaRPr lang="en-US" dirty="0"/>
          </a:p>
        </p:txBody>
      </p:sp>
      <p:pic>
        <p:nvPicPr>
          <p:cNvPr id="4" name="Picture 3">
            <a:extLst>
              <a:ext uri="{FF2B5EF4-FFF2-40B4-BE49-F238E27FC236}">
                <a16:creationId xmlns:a16="http://schemas.microsoft.com/office/drawing/2014/main" id="{C1F6381E-73F7-4552-8A24-9D1448F333A0}"/>
              </a:ext>
            </a:extLst>
          </p:cNvPr>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213637"/>
            <a:ext cx="9144000" cy="4613038"/>
          </a:xfrm>
          <a:prstGeom prst="rect">
            <a:avLst/>
          </a:prstGeom>
          <a:noFill/>
          <a:ln>
            <a:noFill/>
          </a:ln>
        </p:spPr>
      </p:pic>
    </p:spTree>
    <p:extLst>
      <p:ext uri="{BB962C8B-B14F-4D97-AF65-F5344CB8AC3E}">
        <p14:creationId xmlns:p14="http://schemas.microsoft.com/office/powerpoint/2010/main" val="28928144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A6510D5C-C2FC-5F4D-9C78-4F715B998C95}"/>
              </a:ext>
            </a:extLst>
          </p:cNvPr>
          <p:cNvSpPr/>
          <p:nvPr/>
        </p:nvSpPr>
        <p:spPr>
          <a:xfrm>
            <a:off x="7422" y="6109885"/>
            <a:ext cx="9129156" cy="1561005"/>
          </a:xfrm>
          <a:prstGeom prst="rect">
            <a:avLst/>
          </a:prstGeom>
          <a:solidFill>
            <a:schemeClr val="bg1"/>
          </a:solidFill>
        </p:spPr>
        <p:txBody>
          <a:bodyPr wrap="square">
            <a:spAutoFit/>
          </a:bodyPr>
          <a:lstStyle/>
          <a:p>
            <a:pPr>
              <a:lnSpc>
                <a:spcPct val="107000"/>
              </a:lnSpc>
              <a:spcAft>
                <a:spcPts val="800"/>
              </a:spcAft>
            </a:pPr>
            <a:r>
              <a:rPr lang="en-US" dirty="0"/>
              <a:t>The project, also working with Kilimo endelevu –a local partner organization, in scaling up adoption of technologies has also introduced the metal silos as part of the efforts to reduce post-harvest grain losses. A big percentage of harvest is lost post-harvest because of rot, rodent and insect damage. The metal silos will enable small holder farmers and traders to safely store larger quantities of maize and maintain grain quality</a:t>
            </a:r>
            <a:endParaRPr lang="en-US" dirty="0">
              <a:ea typeface="Times New Roman" panose="02020603050405020304" pitchFamily="18" charset="0"/>
              <a:cs typeface="Times New Roman" panose="02020603050405020304" pitchFamily="18" charset="0"/>
            </a:endParaRPr>
          </a:p>
        </p:txBody>
      </p:sp>
      <p:sp>
        <p:nvSpPr>
          <p:cNvPr id="139" name="TextBox 138">
            <a:extLst>
              <a:ext uri="{FF2B5EF4-FFF2-40B4-BE49-F238E27FC236}">
                <a16:creationId xmlns:a16="http://schemas.microsoft.com/office/drawing/2014/main" id="{21DB17EF-5213-7040-9C78-29F8B724B118}"/>
              </a:ext>
            </a:extLst>
          </p:cNvPr>
          <p:cNvSpPr txBox="1"/>
          <p:nvPr/>
        </p:nvSpPr>
        <p:spPr>
          <a:xfrm>
            <a:off x="1371600" y="177225"/>
            <a:ext cx="4648200" cy="584775"/>
          </a:xfrm>
          <a:prstGeom prst="rect">
            <a:avLst/>
          </a:prstGeom>
          <a:solidFill>
            <a:schemeClr val="bg1"/>
          </a:solidFill>
        </p:spPr>
        <p:txBody>
          <a:bodyPr wrap="square" rtlCol="0">
            <a:spAutoFit/>
          </a:bodyPr>
          <a:lstStyle/>
          <a:p>
            <a:r>
              <a:rPr lang="en-US" sz="3200" dirty="0"/>
              <a:t>Field visits to project sites</a:t>
            </a:r>
          </a:p>
        </p:txBody>
      </p:sp>
      <p:pic>
        <p:nvPicPr>
          <p:cNvPr id="6" name="Picture 5">
            <a:extLst>
              <a:ext uri="{FF2B5EF4-FFF2-40B4-BE49-F238E27FC236}">
                <a16:creationId xmlns:a16="http://schemas.microsoft.com/office/drawing/2014/main" id="{57989D1B-D926-442A-B271-A91656B21628}"/>
              </a:ext>
            </a:extLst>
          </p:cNvPr>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81000" y="177224"/>
            <a:ext cx="8755578" cy="5690175"/>
          </a:xfrm>
          <a:prstGeom prst="rect">
            <a:avLst/>
          </a:prstGeom>
          <a:noFill/>
          <a:ln>
            <a:noFill/>
          </a:ln>
        </p:spPr>
      </p:pic>
    </p:spTree>
    <p:extLst>
      <p:ext uri="{BB962C8B-B14F-4D97-AF65-F5344CB8AC3E}">
        <p14:creationId xmlns:p14="http://schemas.microsoft.com/office/powerpoint/2010/main" val="960859300"/>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frica RISING presentation_template">
  <a:themeElements>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Adjacency">
      <a:fillStyleLst>
        <a:solidFill>
          <a:schemeClr val="phClr"/>
        </a:solidFill>
        <a:solidFill>
          <a:schemeClr val="phClr">
            <a:tint val="55000"/>
          </a:schemeClr>
        </a:solidFill>
        <a:solidFill>
          <a:schemeClr val="phClr"/>
        </a:solidFill>
      </a:fillStyleLst>
      <a:lnStyleLst>
        <a:ln w="12700"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outerShdw blurRad="50800" dist="25400" algn="bl" rotWithShape="0">
              <a:srgbClr val="000000">
                <a:alpha val="60000"/>
              </a:srgbClr>
            </a:outerShdw>
          </a:effectLst>
        </a:effectStyle>
        <a:effectStyle>
          <a:effectLst/>
          <a:scene3d>
            <a:camera prst="orthographicFront">
              <a:rot lat="0" lon="0" rev="0"/>
            </a:camera>
            <a:lightRig rig="brightRoom" dir="tl">
              <a:rot lat="0" lon="0" rev="1800000"/>
            </a:lightRig>
          </a:scene3d>
          <a:sp3d contourW="10160" prstMaterial="dkEdge">
            <a:bevelT w="38100" h="50800" prst="angle"/>
            <a:contourClr>
              <a:schemeClr val="phClr">
                <a:shade val="40000"/>
                <a:satMod val="150000"/>
              </a:schemeClr>
            </a:contourClr>
          </a:sp3d>
        </a:effectStyle>
      </a:effectStyleLst>
      <a:bgFillStyleLst>
        <a:solidFill>
          <a:schemeClr val="phClr"/>
        </a:solidFill>
        <a:gradFill rotWithShape="1">
          <a:gsLst>
            <a:gs pos="0">
              <a:schemeClr val="phClr">
                <a:tint val="90000"/>
              </a:schemeClr>
            </a:gs>
            <a:gs pos="75000">
              <a:schemeClr val="phClr">
                <a:shade val="100000"/>
                <a:satMod val="115000"/>
              </a:schemeClr>
            </a:gs>
            <a:gs pos="100000">
              <a:schemeClr val="phClr">
                <a:shade val="70000"/>
                <a:satMod val="130000"/>
              </a:schemeClr>
            </a:gs>
          </a:gsLst>
          <a:path path="circle">
            <a:fillToRect l="20000" t="50000" r="100000" b="50000"/>
          </a:path>
        </a:gradFill>
        <a:blipFill rotWithShape="1">
          <a:blip xmlns:r="http://schemas.openxmlformats.org/officeDocument/2006/relationships" r:embed="rId1">
            <a:duotone>
              <a:schemeClr val="phClr">
                <a:tint val="97000"/>
              </a:schemeClr>
              <a:schemeClr val="phClr">
                <a:shade val="96000"/>
              </a:schemeClr>
            </a:duotone>
          </a:blip>
          <a:tile tx="0" ty="0" sx="32000" sy="32000" flip="none" algn="tl"/>
        </a:blipFill>
      </a:bgFillStyleLst>
    </a:fmtScheme>
  </a:themeElements>
  <a:objectDefaults/>
  <a:extraClrSchemeLst/>
</a:theme>
</file>

<file path=ppt/theme/theme2.xml><?xml version="1.0" encoding="utf-8"?>
<a:theme xmlns:a="http://schemas.openxmlformats.org/drawingml/2006/main" name="1_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3_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Presentation1" id="{FEE71386-A727-664D-A579-D4510B3075A4}" vid="{2AD9709E-F7EB-FA48-8D01-7FC550A6681C}"/>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150</TotalTime>
  <Words>865</Words>
  <Application>Microsoft Macintosh PowerPoint</Application>
  <PresentationFormat>On-screen Show (4:3)</PresentationFormat>
  <Paragraphs>43</Paragraphs>
  <Slides>19</Slides>
  <Notes>5</Notes>
  <HiddenSlides>0</HiddenSlides>
  <MMClips>0</MMClips>
  <ScaleCrop>false</ScaleCrop>
  <HeadingPairs>
    <vt:vector size="6" baseType="variant">
      <vt:variant>
        <vt:lpstr>Fonts Used</vt:lpstr>
      </vt:variant>
      <vt:variant>
        <vt:i4>4</vt:i4>
      </vt:variant>
      <vt:variant>
        <vt:lpstr>Theme</vt:lpstr>
      </vt:variant>
      <vt:variant>
        <vt:i4>3</vt:i4>
      </vt:variant>
      <vt:variant>
        <vt:lpstr>Slide Titles</vt:lpstr>
      </vt:variant>
      <vt:variant>
        <vt:i4>19</vt:i4>
      </vt:variant>
    </vt:vector>
  </HeadingPairs>
  <TitlesOfParts>
    <vt:vector size="26" baseType="lpstr">
      <vt:lpstr>Arial</vt:lpstr>
      <vt:lpstr>Calibri</vt:lpstr>
      <vt:lpstr>Gill Sans</vt:lpstr>
      <vt:lpstr>Wingdings</vt:lpstr>
      <vt:lpstr>Africa RISING presentation_template</vt:lpstr>
      <vt:lpstr>1_Custom Design</vt:lpstr>
      <vt:lpstr>3_Custom Design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Jonathan Odhong', IITA</dc:creator>
  <cp:lastModifiedBy>Jonathan Odhong', IITA</cp:lastModifiedBy>
  <cp:revision>29</cp:revision>
  <dcterms:created xsi:type="dcterms:W3CDTF">2019-02-27T11:03:08Z</dcterms:created>
  <dcterms:modified xsi:type="dcterms:W3CDTF">2019-05-09T07:04:11Z</dcterms:modified>
</cp:coreProperties>
</file>